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1" r:id="rId4"/>
    <p:sldId id="360" r:id="rId5"/>
    <p:sldId id="361" r:id="rId6"/>
    <p:sldId id="363" r:id="rId7"/>
    <p:sldId id="371" r:id="rId8"/>
    <p:sldId id="373" r:id="rId9"/>
    <p:sldId id="292" r:id="rId10"/>
    <p:sldId id="259" r:id="rId11"/>
    <p:sldId id="365" r:id="rId12"/>
    <p:sldId id="364" r:id="rId13"/>
    <p:sldId id="375" r:id="rId14"/>
    <p:sldId id="376" r:id="rId15"/>
    <p:sldId id="322" r:id="rId16"/>
    <p:sldId id="377" r:id="rId17"/>
    <p:sldId id="380" r:id="rId18"/>
    <p:sldId id="325" r:id="rId19"/>
    <p:sldId id="381" r:id="rId20"/>
    <p:sldId id="317" r:id="rId21"/>
    <p:sldId id="382" r:id="rId22"/>
    <p:sldId id="378" r:id="rId23"/>
    <p:sldId id="262" r:id="rId24"/>
    <p:sldId id="362" r:id="rId25"/>
    <p:sldId id="366" r:id="rId26"/>
    <p:sldId id="357" r:id="rId27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E9AE9F-DD62-C50C-9C38-D738CC600D32}" v="22" dt="2024-11-13T07:54:31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95652" autoAdjust="0"/>
  </p:normalViewPr>
  <p:slideViewPr>
    <p:cSldViewPr snapToGrid="0">
      <p:cViewPr varScale="1">
        <p:scale>
          <a:sx n="107" d="100"/>
          <a:sy n="107" d="100"/>
        </p:scale>
        <p:origin x="1314" y="90"/>
      </p:cViewPr>
      <p:guideLst/>
    </p:cSldViewPr>
  </p:slideViewPr>
  <p:outlineViewPr>
    <p:cViewPr>
      <p:scale>
        <a:sx n="33" d="100"/>
        <a:sy n="33" d="100"/>
      </p:scale>
      <p:origin x="0" y="-30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2E0F7-946E-4127-852F-638769B0991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BF9513-5B2F-4566-B9C4-3199CF31AAE9}">
      <dgm:prSet/>
      <dgm:spPr/>
      <dgm:t>
        <a:bodyPr/>
        <a:lstStyle/>
        <a:p>
          <a:r>
            <a:rPr lang="ca-ES"/>
            <a:t>La solitud és un constructe de diversos elements que es caracteritza com un estat subjectiu en el que l’afecte i la proximitat desitjada per part dels altres és diferent a la que realment es te.</a:t>
          </a:r>
          <a:endParaRPr lang="en-US"/>
        </a:p>
      </dgm:t>
    </dgm:pt>
    <dgm:pt modelId="{50505040-FCDF-495B-B08B-7E14FECBDE27}" type="parTrans" cxnId="{1452F56C-5636-4F9F-B2F7-2DE3ACB860F1}">
      <dgm:prSet/>
      <dgm:spPr/>
      <dgm:t>
        <a:bodyPr/>
        <a:lstStyle/>
        <a:p>
          <a:endParaRPr lang="en-US"/>
        </a:p>
      </dgm:t>
    </dgm:pt>
    <dgm:pt modelId="{DB57D055-7084-4567-A70B-FD01F1901BD9}" type="sibTrans" cxnId="{1452F56C-5636-4F9F-B2F7-2DE3ACB860F1}">
      <dgm:prSet/>
      <dgm:spPr/>
      <dgm:t>
        <a:bodyPr/>
        <a:lstStyle/>
        <a:p>
          <a:endParaRPr lang="en-US"/>
        </a:p>
      </dgm:t>
    </dgm:pt>
    <dgm:pt modelId="{31FE5DDB-A733-4DE0-90B6-5FF7A6558104}">
      <dgm:prSet/>
      <dgm:spPr/>
      <dgm:t>
        <a:bodyPr/>
        <a:lstStyle/>
        <a:p>
          <a:r>
            <a:rPr lang="ca-ES"/>
            <a:t>Les persones grans son especialment susceptibles a la solitud degut als processos vitals pels que transiten (jubilació, pèrdua d’essers estimats, viure sol, malalties, oportunitats limitades per a conèixer gent, etc).</a:t>
          </a:r>
          <a:endParaRPr lang="en-US"/>
        </a:p>
      </dgm:t>
    </dgm:pt>
    <dgm:pt modelId="{C5EB1CFD-3900-4CD8-98AF-BB03D0D66DC2}" type="parTrans" cxnId="{BF78EF75-0276-415D-8218-3632CED7BAC8}">
      <dgm:prSet/>
      <dgm:spPr/>
      <dgm:t>
        <a:bodyPr/>
        <a:lstStyle/>
        <a:p>
          <a:endParaRPr lang="en-US"/>
        </a:p>
      </dgm:t>
    </dgm:pt>
    <dgm:pt modelId="{ADA99F4F-DDD2-40E3-91C5-6973C2887B21}" type="sibTrans" cxnId="{BF78EF75-0276-415D-8218-3632CED7BAC8}">
      <dgm:prSet/>
      <dgm:spPr/>
      <dgm:t>
        <a:bodyPr/>
        <a:lstStyle/>
        <a:p>
          <a:endParaRPr lang="en-US"/>
        </a:p>
      </dgm:t>
    </dgm:pt>
    <dgm:pt modelId="{04AD350D-0DEA-4C43-A6E6-D1942F619B9B}">
      <dgm:prSet/>
      <dgm:spPr/>
      <dgm:t>
        <a:bodyPr/>
        <a:lstStyle/>
        <a:p>
          <a:r>
            <a:rPr lang="ca-ES"/>
            <a:t>Impacta negativament en la salut física i mental de les persones i està associada a depressió, ansietat, idees de suïcidi, demència problemes cognitius així com també amb diferents causes de mortalitat, malalties coronàries i infarts.</a:t>
          </a:r>
          <a:endParaRPr lang="en-US"/>
        </a:p>
      </dgm:t>
    </dgm:pt>
    <dgm:pt modelId="{B6C2936E-58B4-4BA6-A24E-131295C79B03}" type="parTrans" cxnId="{F1370B39-BEC2-48D8-973B-904B9AB6B1A5}">
      <dgm:prSet/>
      <dgm:spPr/>
      <dgm:t>
        <a:bodyPr/>
        <a:lstStyle/>
        <a:p>
          <a:endParaRPr lang="en-US"/>
        </a:p>
      </dgm:t>
    </dgm:pt>
    <dgm:pt modelId="{3A64F2BC-92FB-497A-B956-151472637F2E}" type="sibTrans" cxnId="{F1370B39-BEC2-48D8-973B-904B9AB6B1A5}">
      <dgm:prSet/>
      <dgm:spPr/>
      <dgm:t>
        <a:bodyPr/>
        <a:lstStyle/>
        <a:p>
          <a:endParaRPr lang="en-US"/>
        </a:p>
      </dgm:t>
    </dgm:pt>
    <dgm:pt modelId="{66DAB6FB-AEF6-4B81-8DFF-86D9AD0804DB}">
      <dgm:prSet/>
      <dgm:spPr/>
      <dgm:t>
        <a:bodyPr/>
        <a:lstStyle/>
        <a:p>
          <a:r>
            <a:rPr lang="ca-ES"/>
            <a:t>Tots aquests elements, fan que la solitud sigui un important problema de salut pública.</a:t>
          </a:r>
          <a:endParaRPr lang="en-US"/>
        </a:p>
      </dgm:t>
    </dgm:pt>
    <dgm:pt modelId="{6822A7DD-0E69-4164-9FC3-D771F9099C62}" type="parTrans" cxnId="{6A858D6E-1456-4D45-A091-250062B74D39}">
      <dgm:prSet/>
      <dgm:spPr/>
      <dgm:t>
        <a:bodyPr/>
        <a:lstStyle/>
        <a:p>
          <a:endParaRPr lang="en-US"/>
        </a:p>
      </dgm:t>
    </dgm:pt>
    <dgm:pt modelId="{20F8884C-E167-438B-BC0B-0FB3ACD2B998}" type="sibTrans" cxnId="{6A858D6E-1456-4D45-A091-250062B74D39}">
      <dgm:prSet/>
      <dgm:spPr/>
      <dgm:t>
        <a:bodyPr/>
        <a:lstStyle/>
        <a:p>
          <a:endParaRPr lang="en-US"/>
        </a:p>
      </dgm:t>
    </dgm:pt>
    <dgm:pt modelId="{2DE67161-C1CD-4215-889B-290937F6B374}" type="pres">
      <dgm:prSet presAssocID="{C882E0F7-946E-4127-852F-638769B09917}" presName="vert0" presStyleCnt="0">
        <dgm:presLayoutVars>
          <dgm:dir/>
          <dgm:animOne val="branch"/>
          <dgm:animLvl val="lvl"/>
        </dgm:presLayoutVars>
      </dgm:prSet>
      <dgm:spPr/>
    </dgm:pt>
    <dgm:pt modelId="{5B733BA1-65C9-4ADE-9C6E-0322CEADB6F9}" type="pres">
      <dgm:prSet presAssocID="{8CBF9513-5B2F-4566-B9C4-3199CF31AAE9}" presName="thickLine" presStyleLbl="alignNode1" presStyleIdx="0" presStyleCnt="4"/>
      <dgm:spPr/>
    </dgm:pt>
    <dgm:pt modelId="{76D6B6D5-4383-44A2-B083-72D0B26E2670}" type="pres">
      <dgm:prSet presAssocID="{8CBF9513-5B2F-4566-B9C4-3199CF31AAE9}" presName="horz1" presStyleCnt="0"/>
      <dgm:spPr/>
    </dgm:pt>
    <dgm:pt modelId="{108BAE08-4638-4F33-8E34-82DF6568F204}" type="pres">
      <dgm:prSet presAssocID="{8CBF9513-5B2F-4566-B9C4-3199CF31AAE9}" presName="tx1" presStyleLbl="revTx" presStyleIdx="0" presStyleCnt="4"/>
      <dgm:spPr/>
    </dgm:pt>
    <dgm:pt modelId="{C96210BD-00FB-4887-B2EE-E5AF2FCF8B34}" type="pres">
      <dgm:prSet presAssocID="{8CBF9513-5B2F-4566-B9C4-3199CF31AAE9}" presName="vert1" presStyleCnt="0"/>
      <dgm:spPr/>
    </dgm:pt>
    <dgm:pt modelId="{A47D2297-7014-4214-B52C-4563C4A50AE6}" type="pres">
      <dgm:prSet presAssocID="{31FE5DDB-A733-4DE0-90B6-5FF7A6558104}" presName="thickLine" presStyleLbl="alignNode1" presStyleIdx="1" presStyleCnt="4"/>
      <dgm:spPr/>
    </dgm:pt>
    <dgm:pt modelId="{9D3B8717-E601-44F5-BF2D-6294FC757FD3}" type="pres">
      <dgm:prSet presAssocID="{31FE5DDB-A733-4DE0-90B6-5FF7A6558104}" presName="horz1" presStyleCnt="0"/>
      <dgm:spPr/>
    </dgm:pt>
    <dgm:pt modelId="{25C2EA49-9E56-4157-A3D0-694C1DDD3DA3}" type="pres">
      <dgm:prSet presAssocID="{31FE5DDB-A733-4DE0-90B6-5FF7A6558104}" presName="tx1" presStyleLbl="revTx" presStyleIdx="1" presStyleCnt="4"/>
      <dgm:spPr/>
    </dgm:pt>
    <dgm:pt modelId="{CD297B93-ED39-43B7-9E41-522996CACB49}" type="pres">
      <dgm:prSet presAssocID="{31FE5DDB-A733-4DE0-90B6-5FF7A6558104}" presName="vert1" presStyleCnt="0"/>
      <dgm:spPr/>
    </dgm:pt>
    <dgm:pt modelId="{E1DFA525-C9C6-44CB-B8E8-4EF432FB13E4}" type="pres">
      <dgm:prSet presAssocID="{04AD350D-0DEA-4C43-A6E6-D1942F619B9B}" presName="thickLine" presStyleLbl="alignNode1" presStyleIdx="2" presStyleCnt="4"/>
      <dgm:spPr/>
    </dgm:pt>
    <dgm:pt modelId="{7D307930-1DE2-4E81-A95E-FE006C22D073}" type="pres">
      <dgm:prSet presAssocID="{04AD350D-0DEA-4C43-A6E6-D1942F619B9B}" presName="horz1" presStyleCnt="0"/>
      <dgm:spPr/>
    </dgm:pt>
    <dgm:pt modelId="{80805462-C8B7-4C8E-B694-226483EA2909}" type="pres">
      <dgm:prSet presAssocID="{04AD350D-0DEA-4C43-A6E6-D1942F619B9B}" presName="tx1" presStyleLbl="revTx" presStyleIdx="2" presStyleCnt="4"/>
      <dgm:spPr/>
    </dgm:pt>
    <dgm:pt modelId="{74DA14D4-BEE4-4E8D-AC26-90B52814405B}" type="pres">
      <dgm:prSet presAssocID="{04AD350D-0DEA-4C43-A6E6-D1942F619B9B}" presName="vert1" presStyleCnt="0"/>
      <dgm:spPr/>
    </dgm:pt>
    <dgm:pt modelId="{9375F934-7200-40C0-8C37-7293E0E10EA9}" type="pres">
      <dgm:prSet presAssocID="{66DAB6FB-AEF6-4B81-8DFF-86D9AD0804DB}" presName="thickLine" presStyleLbl="alignNode1" presStyleIdx="3" presStyleCnt="4"/>
      <dgm:spPr/>
    </dgm:pt>
    <dgm:pt modelId="{05F01612-DDB8-4741-A49D-061927B54D38}" type="pres">
      <dgm:prSet presAssocID="{66DAB6FB-AEF6-4B81-8DFF-86D9AD0804DB}" presName="horz1" presStyleCnt="0"/>
      <dgm:spPr/>
    </dgm:pt>
    <dgm:pt modelId="{86938926-8D09-4399-80CD-CE6E330C5096}" type="pres">
      <dgm:prSet presAssocID="{66DAB6FB-AEF6-4B81-8DFF-86D9AD0804DB}" presName="tx1" presStyleLbl="revTx" presStyleIdx="3" presStyleCnt="4"/>
      <dgm:spPr/>
    </dgm:pt>
    <dgm:pt modelId="{7581578C-048D-40D4-84CE-630E304B1D80}" type="pres">
      <dgm:prSet presAssocID="{66DAB6FB-AEF6-4B81-8DFF-86D9AD0804DB}" presName="vert1" presStyleCnt="0"/>
      <dgm:spPr/>
    </dgm:pt>
  </dgm:ptLst>
  <dgm:cxnLst>
    <dgm:cxn modelId="{DE61B112-3785-4E9B-9CD8-15F437FFC50C}" type="presOf" srcId="{66DAB6FB-AEF6-4B81-8DFF-86D9AD0804DB}" destId="{86938926-8D09-4399-80CD-CE6E330C5096}" srcOrd="0" destOrd="0" presId="urn:microsoft.com/office/officeart/2008/layout/LinedList"/>
    <dgm:cxn modelId="{81D7A433-E303-4438-B382-E08D8D8C7F94}" type="presOf" srcId="{31FE5DDB-A733-4DE0-90B6-5FF7A6558104}" destId="{25C2EA49-9E56-4157-A3D0-694C1DDD3DA3}" srcOrd="0" destOrd="0" presId="urn:microsoft.com/office/officeart/2008/layout/LinedList"/>
    <dgm:cxn modelId="{F1370B39-BEC2-48D8-973B-904B9AB6B1A5}" srcId="{C882E0F7-946E-4127-852F-638769B09917}" destId="{04AD350D-0DEA-4C43-A6E6-D1942F619B9B}" srcOrd="2" destOrd="0" parTransId="{B6C2936E-58B4-4BA6-A24E-131295C79B03}" sibTransId="{3A64F2BC-92FB-497A-B956-151472637F2E}"/>
    <dgm:cxn modelId="{298FD344-1745-4CDC-9328-40F4577846E2}" type="presOf" srcId="{8CBF9513-5B2F-4566-B9C4-3199CF31AAE9}" destId="{108BAE08-4638-4F33-8E34-82DF6568F204}" srcOrd="0" destOrd="0" presId="urn:microsoft.com/office/officeart/2008/layout/LinedList"/>
    <dgm:cxn modelId="{E53D406C-EE74-475D-86BA-30CFDF79E306}" type="presOf" srcId="{C882E0F7-946E-4127-852F-638769B09917}" destId="{2DE67161-C1CD-4215-889B-290937F6B374}" srcOrd="0" destOrd="0" presId="urn:microsoft.com/office/officeart/2008/layout/LinedList"/>
    <dgm:cxn modelId="{1452F56C-5636-4F9F-B2F7-2DE3ACB860F1}" srcId="{C882E0F7-946E-4127-852F-638769B09917}" destId="{8CBF9513-5B2F-4566-B9C4-3199CF31AAE9}" srcOrd="0" destOrd="0" parTransId="{50505040-FCDF-495B-B08B-7E14FECBDE27}" sibTransId="{DB57D055-7084-4567-A70B-FD01F1901BD9}"/>
    <dgm:cxn modelId="{6A858D6E-1456-4D45-A091-250062B74D39}" srcId="{C882E0F7-946E-4127-852F-638769B09917}" destId="{66DAB6FB-AEF6-4B81-8DFF-86D9AD0804DB}" srcOrd="3" destOrd="0" parTransId="{6822A7DD-0E69-4164-9FC3-D771F9099C62}" sibTransId="{20F8884C-E167-438B-BC0B-0FB3ACD2B998}"/>
    <dgm:cxn modelId="{BF78EF75-0276-415D-8218-3632CED7BAC8}" srcId="{C882E0F7-946E-4127-852F-638769B09917}" destId="{31FE5DDB-A733-4DE0-90B6-5FF7A6558104}" srcOrd="1" destOrd="0" parTransId="{C5EB1CFD-3900-4CD8-98AF-BB03D0D66DC2}" sibTransId="{ADA99F4F-DDD2-40E3-91C5-6973C2887B21}"/>
    <dgm:cxn modelId="{79D44A83-9A84-4626-BBF5-8893EB6E3686}" type="presOf" srcId="{04AD350D-0DEA-4C43-A6E6-D1942F619B9B}" destId="{80805462-C8B7-4C8E-B694-226483EA2909}" srcOrd="0" destOrd="0" presId="urn:microsoft.com/office/officeart/2008/layout/LinedList"/>
    <dgm:cxn modelId="{3A51AD4D-09AD-4D6D-B12F-BA2501224C40}" type="presParOf" srcId="{2DE67161-C1CD-4215-889B-290937F6B374}" destId="{5B733BA1-65C9-4ADE-9C6E-0322CEADB6F9}" srcOrd="0" destOrd="0" presId="urn:microsoft.com/office/officeart/2008/layout/LinedList"/>
    <dgm:cxn modelId="{3871ACF5-6AFA-424F-8180-7B3944C0C312}" type="presParOf" srcId="{2DE67161-C1CD-4215-889B-290937F6B374}" destId="{76D6B6D5-4383-44A2-B083-72D0B26E2670}" srcOrd="1" destOrd="0" presId="urn:microsoft.com/office/officeart/2008/layout/LinedList"/>
    <dgm:cxn modelId="{D896D675-C199-4F0B-AF3A-5D2EAFE3D55F}" type="presParOf" srcId="{76D6B6D5-4383-44A2-B083-72D0B26E2670}" destId="{108BAE08-4638-4F33-8E34-82DF6568F204}" srcOrd="0" destOrd="0" presId="urn:microsoft.com/office/officeart/2008/layout/LinedList"/>
    <dgm:cxn modelId="{0FB11D5C-53EF-4CEA-9EFF-77A0E9509024}" type="presParOf" srcId="{76D6B6D5-4383-44A2-B083-72D0B26E2670}" destId="{C96210BD-00FB-4887-B2EE-E5AF2FCF8B34}" srcOrd="1" destOrd="0" presId="urn:microsoft.com/office/officeart/2008/layout/LinedList"/>
    <dgm:cxn modelId="{AF1E0766-F24A-4B29-9947-84D11D1D01B0}" type="presParOf" srcId="{2DE67161-C1CD-4215-889B-290937F6B374}" destId="{A47D2297-7014-4214-B52C-4563C4A50AE6}" srcOrd="2" destOrd="0" presId="urn:microsoft.com/office/officeart/2008/layout/LinedList"/>
    <dgm:cxn modelId="{C02F1C78-3CDB-4501-8491-49A751679093}" type="presParOf" srcId="{2DE67161-C1CD-4215-889B-290937F6B374}" destId="{9D3B8717-E601-44F5-BF2D-6294FC757FD3}" srcOrd="3" destOrd="0" presId="urn:microsoft.com/office/officeart/2008/layout/LinedList"/>
    <dgm:cxn modelId="{02B5CDD5-AE5D-4C4A-9233-2524A181DD7F}" type="presParOf" srcId="{9D3B8717-E601-44F5-BF2D-6294FC757FD3}" destId="{25C2EA49-9E56-4157-A3D0-694C1DDD3DA3}" srcOrd="0" destOrd="0" presId="urn:microsoft.com/office/officeart/2008/layout/LinedList"/>
    <dgm:cxn modelId="{BEF769C4-B858-4B35-8529-FB0DADED92AB}" type="presParOf" srcId="{9D3B8717-E601-44F5-BF2D-6294FC757FD3}" destId="{CD297B93-ED39-43B7-9E41-522996CACB49}" srcOrd="1" destOrd="0" presId="urn:microsoft.com/office/officeart/2008/layout/LinedList"/>
    <dgm:cxn modelId="{FE5B3A68-AE23-4656-93F8-C2B1315682FA}" type="presParOf" srcId="{2DE67161-C1CD-4215-889B-290937F6B374}" destId="{E1DFA525-C9C6-44CB-B8E8-4EF432FB13E4}" srcOrd="4" destOrd="0" presId="urn:microsoft.com/office/officeart/2008/layout/LinedList"/>
    <dgm:cxn modelId="{587D5139-BDDC-490E-994F-4D5A141219A0}" type="presParOf" srcId="{2DE67161-C1CD-4215-889B-290937F6B374}" destId="{7D307930-1DE2-4E81-A95E-FE006C22D073}" srcOrd="5" destOrd="0" presId="urn:microsoft.com/office/officeart/2008/layout/LinedList"/>
    <dgm:cxn modelId="{4D0C2090-6362-45EA-BDAB-5EE9E3D0026F}" type="presParOf" srcId="{7D307930-1DE2-4E81-A95E-FE006C22D073}" destId="{80805462-C8B7-4C8E-B694-226483EA2909}" srcOrd="0" destOrd="0" presId="urn:microsoft.com/office/officeart/2008/layout/LinedList"/>
    <dgm:cxn modelId="{03A143CB-F839-4C87-814D-5B09212FFA10}" type="presParOf" srcId="{7D307930-1DE2-4E81-A95E-FE006C22D073}" destId="{74DA14D4-BEE4-4E8D-AC26-90B52814405B}" srcOrd="1" destOrd="0" presId="urn:microsoft.com/office/officeart/2008/layout/LinedList"/>
    <dgm:cxn modelId="{4AF041DC-B372-4119-8761-E764F7C15059}" type="presParOf" srcId="{2DE67161-C1CD-4215-889B-290937F6B374}" destId="{9375F934-7200-40C0-8C37-7293E0E10EA9}" srcOrd="6" destOrd="0" presId="urn:microsoft.com/office/officeart/2008/layout/LinedList"/>
    <dgm:cxn modelId="{EBB11D47-34E5-46F6-B69D-A57FAA0E4C57}" type="presParOf" srcId="{2DE67161-C1CD-4215-889B-290937F6B374}" destId="{05F01612-DDB8-4741-A49D-061927B54D38}" srcOrd="7" destOrd="0" presId="urn:microsoft.com/office/officeart/2008/layout/LinedList"/>
    <dgm:cxn modelId="{53257694-D877-41E4-A8A2-35E9C35FF43E}" type="presParOf" srcId="{05F01612-DDB8-4741-A49D-061927B54D38}" destId="{86938926-8D09-4399-80CD-CE6E330C5096}" srcOrd="0" destOrd="0" presId="urn:microsoft.com/office/officeart/2008/layout/LinedList"/>
    <dgm:cxn modelId="{55441407-AD63-4EEE-ACFF-FA525E3E4880}" type="presParOf" srcId="{05F01612-DDB8-4741-A49D-061927B54D38}" destId="{7581578C-048D-40D4-84CE-630E304B1D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C0495-97C8-4487-8696-251AC6A701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29D6B1-63E0-4E5C-9494-EE6FF757AD6E}">
      <dgm:prSet custT="1"/>
      <dgm:spPr/>
      <dgm:t>
        <a:bodyPr/>
        <a:lstStyle/>
        <a:p>
          <a:r>
            <a:rPr lang="ca-ES" sz="1800" b="1" dirty="0"/>
            <a:t>Objectiu general: </a:t>
          </a:r>
          <a:endParaRPr lang="en-US" sz="1800" b="1" dirty="0"/>
        </a:p>
      </dgm:t>
    </dgm:pt>
    <dgm:pt modelId="{906CB801-C102-43C2-87E4-97B11A972CE9}" type="parTrans" cxnId="{8AEB50A9-32E9-4370-8325-1FCED667A9FB}">
      <dgm:prSet/>
      <dgm:spPr/>
      <dgm:t>
        <a:bodyPr/>
        <a:lstStyle/>
        <a:p>
          <a:endParaRPr lang="en-US"/>
        </a:p>
      </dgm:t>
    </dgm:pt>
    <dgm:pt modelId="{17C88C1C-2B8A-46B2-B54D-99BBBEF611F2}" type="sibTrans" cxnId="{8AEB50A9-32E9-4370-8325-1FCED667A9FB}">
      <dgm:prSet/>
      <dgm:spPr/>
      <dgm:t>
        <a:bodyPr/>
        <a:lstStyle/>
        <a:p>
          <a:endParaRPr lang="en-US"/>
        </a:p>
      </dgm:t>
    </dgm:pt>
    <dgm:pt modelId="{86B81D89-1AA6-4DAC-A1D2-535E1B9F3FD3}">
      <dgm:prSet/>
      <dgm:spPr/>
      <dgm:t>
        <a:bodyPr/>
        <a:lstStyle/>
        <a:p>
          <a:r>
            <a:rPr lang="ca-ES"/>
            <a:t>Reduir la solitud no volguda de les persones grans (a partir de 70 anys) de la ciutat de Barcelona i el seu impacte en la salut a través de tallers d’art realitzats en els museus i centres culturals de la ciutat.</a:t>
          </a:r>
          <a:endParaRPr lang="en-US"/>
        </a:p>
      </dgm:t>
    </dgm:pt>
    <dgm:pt modelId="{1E6AC3DC-B1B2-4297-AF7A-C7600394EC44}" type="parTrans" cxnId="{D25A095D-1CA8-4361-9001-D0B7CC808BDE}">
      <dgm:prSet/>
      <dgm:spPr/>
      <dgm:t>
        <a:bodyPr/>
        <a:lstStyle/>
        <a:p>
          <a:endParaRPr lang="en-US"/>
        </a:p>
      </dgm:t>
    </dgm:pt>
    <dgm:pt modelId="{D10B7D84-E462-49D4-B070-F67D82A6DEC3}" type="sibTrans" cxnId="{D25A095D-1CA8-4361-9001-D0B7CC808BDE}">
      <dgm:prSet/>
      <dgm:spPr/>
      <dgm:t>
        <a:bodyPr/>
        <a:lstStyle/>
        <a:p>
          <a:endParaRPr lang="en-US"/>
        </a:p>
      </dgm:t>
    </dgm:pt>
    <dgm:pt modelId="{D573DF74-E0C7-4547-87B6-B4DE3DC28F2B}">
      <dgm:prSet custT="1"/>
      <dgm:spPr/>
      <dgm:t>
        <a:bodyPr/>
        <a:lstStyle/>
        <a:p>
          <a:r>
            <a:rPr lang="ca-ES" sz="1800" b="1" dirty="0"/>
            <a:t>Objectius específics: </a:t>
          </a:r>
          <a:endParaRPr lang="en-US" sz="1800" b="1" dirty="0"/>
        </a:p>
      </dgm:t>
    </dgm:pt>
    <dgm:pt modelId="{43A46785-BCCC-481F-B251-B42163F8289D}" type="parTrans" cxnId="{F5DD4274-6758-456D-A3C4-167033F595D0}">
      <dgm:prSet/>
      <dgm:spPr/>
      <dgm:t>
        <a:bodyPr/>
        <a:lstStyle/>
        <a:p>
          <a:endParaRPr lang="en-US"/>
        </a:p>
      </dgm:t>
    </dgm:pt>
    <dgm:pt modelId="{7B5CB70B-57AB-4B2A-A0D4-EFD3AA57AC59}" type="sibTrans" cxnId="{F5DD4274-6758-456D-A3C4-167033F595D0}">
      <dgm:prSet/>
      <dgm:spPr/>
      <dgm:t>
        <a:bodyPr/>
        <a:lstStyle/>
        <a:p>
          <a:endParaRPr lang="en-US"/>
        </a:p>
      </dgm:t>
    </dgm:pt>
    <dgm:pt modelId="{C974D3E0-10D4-4707-B179-9536AE900E63}">
      <dgm:prSet/>
      <dgm:spPr/>
      <dgm:t>
        <a:bodyPr/>
        <a:lstStyle/>
        <a:p>
          <a:r>
            <a:rPr lang="ca-ES"/>
            <a:t>Millora de l’estat de salut de les persones grans particpants</a:t>
          </a:r>
          <a:endParaRPr lang="en-US"/>
        </a:p>
      </dgm:t>
    </dgm:pt>
    <dgm:pt modelId="{6E7CADAA-FEB5-4DF6-96DF-40AF5E86D21E}" type="parTrans" cxnId="{3227F0C3-16B0-45A2-8947-86B4B50AB4D5}">
      <dgm:prSet/>
      <dgm:spPr/>
      <dgm:t>
        <a:bodyPr/>
        <a:lstStyle/>
        <a:p>
          <a:endParaRPr lang="en-US"/>
        </a:p>
      </dgm:t>
    </dgm:pt>
    <dgm:pt modelId="{F7FF9C0E-80CC-4E94-BC49-094E9CEBE4C6}" type="sibTrans" cxnId="{3227F0C3-16B0-45A2-8947-86B4B50AB4D5}">
      <dgm:prSet/>
      <dgm:spPr/>
      <dgm:t>
        <a:bodyPr/>
        <a:lstStyle/>
        <a:p>
          <a:endParaRPr lang="en-US"/>
        </a:p>
      </dgm:t>
    </dgm:pt>
    <dgm:pt modelId="{675FAE81-11C8-40D4-9495-A21B0A6292D5}">
      <dgm:prSet/>
      <dgm:spPr/>
      <dgm:t>
        <a:bodyPr/>
        <a:lstStyle/>
        <a:p>
          <a:r>
            <a:rPr lang="ca-ES"/>
            <a:t>Millora de l’estat d’ànim de les persones participants </a:t>
          </a:r>
          <a:endParaRPr lang="en-US"/>
        </a:p>
      </dgm:t>
    </dgm:pt>
    <dgm:pt modelId="{F7039CFA-4AB6-4ACF-ACF4-5C35D62643EA}" type="parTrans" cxnId="{E20BB25F-556A-4C76-929A-C048887B0C6B}">
      <dgm:prSet/>
      <dgm:spPr/>
      <dgm:t>
        <a:bodyPr/>
        <a:lstStyle/>
        <a:p>
          <a:endParaRPr lang="en-US"/>
        </a:p>
      </dgm:t>
    </dgm:pt>
    <dgm:pt modelId="{11F72368-798B-4C7A-92E9-2E5E90BF90B4}" type="sibTrans" cxnId="{E20BB25F-556A-4C76-929A-C048887B0C6B}">
      <dgm:prSet/>
      <dgm:spPr/>
      <dgm:t>
        <a:bodyPr/>
        <a:lstStyle/>
        <a:p>
          <a:endParaRPr lang="en-US"/>
        </a:p>
      </dgm:t>
    </dgm:pt>
    <dgm:pt modelId="{7FF0566E-D3F6-49D5-8C08-FA2627546048}">
      <dgm:prSet/>
      <dgm:spPr/>
      <dgm:t>
        <a:bodyPr/>
        <a:lstStyle/>
        <a:p>
          <a:r>
            <a:rPr lang="ca-ES"/>
            <a:t>Fomentar la creació de nous contactes socials (salut social) en les persones participants</a:t>
          </a:r>
          <a:endParaRPr lang="en-US"/>
        </a:p>
      </dgm:t>
    </dgm:pt>
    <dgm:pt modelId="{469BD7BC-D72B-46E1-903E-7503948BDF69}" type="parTrans" cxnId="{3196F22F-AD04-47C2-AAD6-249B7C428B13}">
      <dgm:prSet/>
      <dgm:spPr/>
      <dgm:t>
        <a:bodyPr/>
        <a:lstStyle/>
        <a:p>
          <a:endParaRPr lang="en-US"/>
        </a:p>
      </dgm:t>
    </dgm:pt>
    <dgm:pt modelId="{F7D19344-7BED-440D-84AC-7B6C81818005}" type="sibTrans" cxnId="{3196F22F-AD04-47C2-AAD6-249B7C428B13}">
      <dgm:prSet/>
      <dgm:spPr/>
      <dgm:t>
        <a:bodyPr/>
        <a:lstStyle/>
        <a:p>
          <a:endParaRPr lang="en-US"/>
        </a:p>
      </dgm:t>
    </dgm:pt>
    <dgm:pt modelId="{08EEA1E3-3DAE-4089-A0FC-2DF53E52795A}" type="pres">
      <dgm:prSet presAssocID="{588C0495-97C8-4487-8696-251AC6A70162}" presName="linear" presStyleCnt="0">
        <dgm:presLayoutVars>
          <dgm:animLvl val="lvl"/>
          <dgm:resizeHandles val="exact"/>
        </dgm:presLayoutVars>
      </dgm:prSet>
      <dgm:spPr/>
    </dgm:pt>
    <dgm:pt modelId="{BC910034-2049-448F-B951-2FF034EE874F}" type="pres">
      <dgm:prSet presAssocID="{9529D6B1-63E0-4E5C-9494-EE6FF757AD6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FB129D6-5539-411B-8A3F-FA401225068A}" type="pres">
      <dgm:prSet presAssocID="{17C88C1C-2B8A-46B2-B54D-99BBBEF611F2}" presName="spacer" presStyleCnt="0"/>
      <dgm:spPr/>
    </dgm:pt>
    <dgm:pt modelId="{D1C349CD-B025-4785-B745-B557322297A5}" type="pres">
      <dgm:prSet presAssocID="{86B81D89-1AA6-4DAC-A1D2-535E1B9F3FD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ED94C63-7171-46FA-963F-78FC520BC5C1}" type="pres">
      <dgm:prSet presAssocID="{D10B7D84-E462-49D4-B070-F67D82A6DEC3}" presName="spacer" presStyleCnt="0"/>
      <dgm:spPr/>
    </dgm:pt>
    <dgm:pt modelId="{E4345F97-2071-47C6-A889-AC6F75A9B331}" type="pres">
      <dgm:prSet presAssocID="{D573DF74-E0C7-4547-87B6-B4DE3DC28F2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D5BCC0A-EA56-42E3-9339-19BD022D7755}" type="pres">
      <dgm:prSet presAssocID="{7B5CB70B-57AB-4B2A-A0D4-EFD3AA57AC59}" presName="spacer" presStyleCnt="0"/>
      <dgm:spPr/>
    </dgm:pt>
    <dgm:pt modelId="{BF201563-FAD6-400C-BDC5-EFB7F8823B95}" type="pres">
      <dgm:prSet presAssocID="{C974D3E0-10D4-4707-B179-9536AE900E6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CBC85A3-7671-4CED-A1D8-C85A25D9EBA5}" type="pres">
      <dgm:prSet presAssocID="{F7FF9C0E-80CC-4E94-BC49-094E9CEBE4C6}" presName="spacer" presStyleCnt="0"/>
      <dgm:spPr/>
    </dgm:pt>
    <dgm:pt modelId="{69DCE04D-C1D0-4B58-BB29-15285327846C}" type="pres">
      <dgm:prSet presAssocID="{675FAE81-11C8-40D4-9495-A21B0A6292D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C13B2F4-51FA-4174-87F6-78826B9BF009}" type="pres">
      <dgm:prSet presAssocID="{11F72368-798B-4C7A-92E9-2E5E90BF90B4}" presName="spacer" presStyleCnt="0"/>
      <dgm:spPr/>
    </dgm:pt>
    <dgm:pt modelId="{CE94AD67-999F-415D-A0B3-1E3050E084A2}" type="pres">
      <dgm:prSet presAssocID="{7FF0566E-D3F6-49D5-8C08-FA262754604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F05F71B-88CF-45B0-AD28-8AE3C600BB0D}" type="presOf" srcId="{675FAE81-11C8-40D4-9495-A21B0A6292D5}" destId="{69DCE04D-C1D0-4B58-BB29-15285327846C}" srcOrd="0" destOrd="0" presId="urn:microsoft.com/office/officeart/2005/8/layout/vList2"/>
    <dgm:cxn modelId="{3196F22F-AD04-47C2-AAD6-249B7C428B13}" srcId="{588C0495-97C8-4487-8696-251AC6A70162}" destId="{7FF0566E-D3F6-49D5-8C08-FA2627546048}" srcOrd="5" destOrd="0" parTransId="{469BD7BC-D72B-46E1-903E-7503948BDF69}" sibTransId="{F7D19344-7BED-440D-84AC-7B6C81818005}"/>
    <dgm:cxn modelId="{D25A095D-1CA8-4361-9001-D0B7CC808BDE}" srcId="{588C0495-97C8-4487-8696-251AC6A70162}" destId="{86B81D89-1AA6-4DAC-A1D2-535E1B9F3FD3}" srcOrd="1" destOrd="0" parTransId="{1E6AC3DC-B1B2-4297-AF7A-C7600394EC44}" sibTransId="{D10B7D84-E462-49D4-B070-F67D82A6DEC3}"/>
    <dgm:cxn modelId="{E20BB25F-556A-4C76-929A-C048887B0C6B}" srcId="{588C0495-97C8-4487-8696-251AC6A70162}" destId="{675FAE81-11C8-40D4-9495-A21B0A6292D5}" srcOrd="4" destOrd="0" parTransId="{F7039CFA-4AB6-4ACF-ACF4-5C35D62643EA}" sibTransId="{11F72368-798B-4C7A-92E9-2E5E90BF90B4}"/>
    <dgm:cxn modelId="{75B81B6D-A44D-4971-9987-9045948487A5}" type="presOf" srcId="{C974D3E0-10D4-4707-B179-9536AE900E63}" destId="{BF201563-FAD6-400C-BDC5-EFB7F8823B95}" srcOrd="0" destOrd="0" presId="urn:microsoft.com/office/officeart/2005/8/layout/vList2"/>
    <dgm:cxn modelId="{F5DD4274-6758-456D-A3C4-167033F595D0}" srcId="{588C0495-97C8-4487-8696-251AC6A70162}" destId="{D573DF74-E0C7-4547-87B6-B4DE3DC28F2B}" srcOrd="2" destOrd="0" parTransId="{43A46785-BCCC-481F-B251-B42163F8289D}" sibTransId="{7B5CB70B-57AB-4B2A-A0D4-EFD3AA57AC59}"/>
    <dgm:cxn modelId="{B739D58E-687F-4440-9597-17E86FA5DA05}" type="presOf" srcId="{588C0495-97C8-4487-8696-251AC6A70162}" destId="{08EEA1E3-3DAE-4089-A0FC-2DF53E52795A}" srcOrd="0" destOrd="0" presId="urn:microsoft.com/office/officeart/2005/8/layout/vList2"/>
    <dgm:cxn modelId="{8AEB50A9-32E9-4370-8325-1FCED667A9FB}" srcId="{588C0495-97C8-4487-8696-251AC6A70162}" destId="{9529D6B1-63E0-4E5C-9494-EE6FF757AD6E}" srcOrd="0" destOrd="0" parTransId="{906CB801-C102-43C2-87E4-97B11A972CE9}" sibTransId="{17C88C1C-2B8A-46B2-B54D-99BBBEF611F2}"/>
    <dgm:cxn modelId="{E78A6CB5-9A77-4034-A3A4-274FA95F3C3E}" type="presOf" srcId="{D573DF74-E0C7-4547-87B6-B4DE3DC28F2B}" destId="{E4345F97-2071-47C6-A889-AC6F75A9B331}" srcOrd="0" destOrd="0" presId="urn:microsoft.com/office/officeart/2005/8/layout/vList2"/>
    <dgm:cxn modelId="{3227F0C3-16B0-45A2-8947-86B4B50AB4D5}" srcId="{588C0495-97C8-4487-8696-251AC6A70162}" destId="{C974D3E0-10D4-4707-B179-9536AE900E63}" srcOrd="3" destOrd="0" parTransId="{6E7CADAA-FEB5-4DF6-96DF-40AF5E86D21E}" sibTransId="{F7FF9C0E-80CC-4E94-BC49-094E9CEBE4C6}"/>
    <dgm:cxn modelId="{3EB1BDDD-0E0B-483B-BFA1-19C8260E199E}" type="presOf" srcId="{7FF0566E-D3F6-49D5-8C08-FA2627546048}" destId="{CE94AD67-999F-415D-A0B3-1E3050E084A2}" srcOrd="0" destOrd="0" presId="urn:microsoft.com/office/officeart/2005/8/layout/vList2"/>
    <dgm:cxn modelId="{0FD992EB-8043-4A8E-A64D-BBE3A0B32A33}" type="presOf" srcId="{86B81D89-1AA6-4DAC-A1D2-535E1B9F3FD3}" destId="{D1C349CD-B025-4785-B745-B557322297A5}" srcOrd="0" destOrd="0" presId="urn:microsoft.com/office/officeart/2005/8/layout/vList2"/>
    <dgm:cxn modelId="{402E68FD-78A0-430D-B3FA-58DCB4AAAD45}" type="presOf" srcId="{9529D6B1-63E0-4E5C-9494-EE6FF757AD6E}" destId="{BC910034-2049-448F-B951-2FF034EE874F}" srcOrd="0" destOrd="0" presId="urn:microsoft.com/office/officeart/2005/8/layout/vList2"/>
    <dgm:cxn modelId="{EC6139ED-65AA-4273-B1AF-9552F2F31E6F}" type="presParOf" srcId="{08EEA1E3-3DAE-4089-A0FC-2DF53E52795A}" destId="{BC910034-2049-448F-B951-2FF034EE874F}" srcOrd="0" destOrd="0" presId="urn:microsoft.com/office/officeart/2005/8/layout/vList2"/>
    <dgm:cxn modelId="{9FE8740E-F3C2-4C5A-9530-4B611ABEA5D4}" type="presParOf" srcId="{08EEA1E3-3DAE-4089-A0FC-2DF53E52795A}" destId="{2FB129D6-5539-411B-8A3F-FA401225068A}" srcOrd="1" destOrd="0" presId="urn:microsoft.com/office/officeart/2005/8/layout/vList2"/>
    <dgm:cxn modelId="{220EE0A5-B101-4321-BA13-609A0BE82737}" type="presParOf" srcId="{08EEA1E3-3DAE-4089-A0FC-2DF53E52795A}" destId="{D1C349CD-B025-4785-B745-B557322297A5}" srcOrd="2" destOrd="0" presId="urn:microsoft.com/office/officeart/2005/8/layout/vList2"/>
    <dgm:cxn modelId="{89308C09-BC08-4CFB-8C05-18BEBB3C7537}" type="presParOf" srcId="{08EEA1E3-3DAE-4089-A0FC-2DF53E52795A}" destId="{BED94C63-7171-46FA-963F-78FC520BC5C1}" srcOrd="3" destOrd="0" presId="urn:microsoft.com/office/officeart/2005/8/layout/vList2"/>
    <dgm:cxn modelId="{68F616ED-58E7-4EE5-BB7B-80ECAE70F4F4}" type="presParOf" srcId="{08EEA1E3-3DAE-4089-A0FC-2DF53E52795A}" destId="{E4345F97-2071-47C6-A889-AC6F75A9B331}" srcOrd="4" destOrd="0" presId="urn:microsoft.com/office/officeart/2005/8/layout/vList2"/>
    <dgm:cxn modelId="{7DE4DF13-4718-4579-8A10-1D925C993A11}" type="presParOf" srcId="{08EEA1E3-3DAE-4089-A0FC-2DF53E52795A}" destId="{8D5BCC0A-EA56-42E3-9339-19BD022D7755}" srcOrd="5" destOrd="0" presId="urn:microsoft.com/office/officeart/2005/8/layout/vList2"/>
    <dgm:cxn modelId="{FAB03A46-61F1-4504-9A8F-0417A9373298}" type="presParOf" srcId="{08EEA1E3-3DAE-4089-A0FC-2DF53E52795A}" destId="{BF201563-FAD6-400C-BDC5-EFB7F8823B95}" srcOrd="6" destOrd="0" presId="urn:microsoft.com/office/officeart/2005/8/layout/vList2"/>
    <dgm:cxn modelId="{3A3243D8-087A-4B7F-8A17-1A7AFC4057A1}" type="presParOf" srcId="{08EEA1E3-3DAE-4089-A0FC-2DF53E52795A}" destId="{7CBC85A3-7671-4CED-A1D8-C85A25D9EBA5}" srcOrd="7" destOrd="0" presId="urn:microsoft.com/office/officeart/2005/8/layout/vList2"/>
    <dgm:cxn modelId="{4B0DBF0B-71B8-43E3-859B-41C0DF7E676F}" type="presParOf" srcId="{08EEA1E3-3DAE-4089-A0FC-2DF53E52795A}" destId="{69DCE04D-C1D0-4B58-BB29-15285327846C}" srcOrd="8" destOrd="0" presId="urn:microsoft.com/office/officeart/2005/8/layout/vList2"/>
    <dgm:cxn modelId="{62E2901C-7613-40A4-85E3-44358716C277}" type="presParOf" srcId="{08EEA1E3-3DAE-4089-A0FC-2DF53E52795A}" destId="{6C13B2F4-51FA-4174-87F6-78826B9BF009}" srcOrd="9" destOrd="0" presId="urn:microsoft.com/office/officeart/2005/8/layout/vList2"/>
    <dgm:cxn modelId="{1E34AB98-84FB-4BF4-9B18-403A30ACED5B}" type="presParOf" srcId="{08EEA1E3-3DAE-4089-A0FC-2DF53E52795A}" destId="{CE94AD67-999F-415D-A0B3-1E3050E084A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4E5D92-7DEA-4C28-8642-F8FEA868CF7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4A24461-D717-4C79-B97C-3CBAA984C905}">
      <dgm:prSet/>
      <dgm:spPr/>
      <dgm:t>
        <a:bodyPr/>
        <a:lstStyle/>
        <a:p>
          <a:r>
            <a:rPr lang="ca-ES" b="1" dirty="0">
              <a:solidFill>
                <a:schemeClr val="accent5">
                  <a:lumMod val="75000"/>
                </a:schemeClr>
              </a:solidFill>
            </a:rPr>
            <a:t>Disseny:</a:t>
          </a:r>
          <a:r>
            <a:rPr lang="ca-ES" b="1" dirty="0"/>
            <a:t> </a:t>
          </a:r>
          <a:r>
            <a:rPr lang="ca-ES" dirty="0"/>
            <a:t>estudi quasi-experimental amb un grup intervenció i un grup comparació al que se li oferiria la possibilitat de dur a terme la intervenció més endavant. </a:t>
          </a:r>
          <a:endParaRPr lang="en-US" dirty="0"/>
        </a:p>
      </dgm:t>
    </dgm:pt>
    <dgm:pt modelId="{4F059DB4-9FE6-4EF5-AC38-98D7C9BDB2AF}" type="parTrans" cxnId="{35F0620B-6FDE-4C88-A9BB-E3EB6D1F7408}">
      <dgm:prSet/>
      <dgm:spPr/>
      <dgm:t>
        <a:bodyPr/>
        <a:lstStyle/>
        <a:p>
          <a:endParaRPr lang="en-US"/>
        </a:p>
      </dgm:t>
    </dgm:pt>
    <dgm:pt modelId="{B3C23197-73EC-4A66-BBC2-79121F0B4A4F}" type="sibTrans" cxnId="{35F0620B-6FDE-4C88-A9BB-E3EB6D1F7408}">
      <dgm:prSet/>
      <dgm:spPr/>
      <dgm:t>
        <a:bodyPr/>
        <a:lstStyle/>
        <a:p>
          <a:endParaRPr lang="en-US"/>
        </a:p>
      </dgm:t>
    </dgm:pt>
    <dgm:pt modelId="{EA46AF09-4836-41B2-A7B1-E6D172A078A8}">
      <dgm:prSet/>
      <dgm:spPr/>
      <dgm:t>
        <a:bodyPr/>
        <a:lstStyle/>
        <a:p>
          <a:r>
            <a:rPr lang="ca-ES" b="1" dirty="0">
              <a:solidFill>
                <a:schemeClr val="accent5">
                  <a:lumMod val="75000"/>
                </a:schemeClr>
              </a:solidFill>
            </a:rPr>
            <a:t>Co-creació:</a:t>
          </a:r>
          <a:r>
            <a:rPr lang="ca-ES" b="1" dirty="0"/>
            <a:t> </a:t>
          </a:r>
          <a:r>
            <a:rPr lang="ca-ES" dirty="0"/>
            <a:t>salut pública, atenció primària, serveis socials, cultura.</a:t>
          </a:r>
          <a:endParaRPr lang="en-US" dirty="0"/>
        </a:p>
      </dgm:t>
    </dgm:pt>
    <dgm:pt modelId="{230AC28F-6355-4099-A835-2F08548609C4}" type="parTrans" cxnId="{03B08419-A253-4438-AAE7-9B973403128A}">
      <dgm:prSet/>
      <dgm:spPr/>
      <dgm:t>
        <a:bodyPr/>
        <a:lstStyle/>
        <a:p>
          <a:endParaRPr lang="en-US"/>
        </a:p>
      </dgm:t>
    </dgm:pt>
    <dgm:pt modelId="{73754661-9B1E-49FF-BF78-C82FD953159F}" type="sibTrans" cxnId="{03B08419-A253-4438-AAE7-9B973403128A}">
      <dgm:prSet/>
      <dgm:spPr/>
      <dgm:t>
        <a:bodyPr/>
        <a:lstStyle/>
        <a:p>
          <a:endParaRPr lang="en-US"/>
        </a:p>
      </dgm:t>
    </dgm:pt>
    <dgm:pt modelId="{9E92BAC8-0A29-4AF3-8605-8F7AC773392E}">
      <dgm:prSet/>
      <dgm:spPr/>
      <dgm:t>
        <a:bodyPr/>
        <a:lstStyle/>
        <a:p>
          <a:r>
            <a:rPr lang="ca-ES" b="1" dirty="0">
              <a:solidFill>
                <a:schemeClr val="accent5">
                  <a:lumMod val="75000"/>
                </a:schemeClr>
              </a:solidFill>
            </a:rPr>
            <a:t>Mètode d’avaluació: </a:t>
          </a:r>
          <a:r>
            <a:rPr lang="ca-ES" dirty="0"/>
            <a:t>quantitatiu (a partir d’enquestes) i qualitatiu (grups de discussió)</a:t>
          </a:r>
          <a:endParaRPr lang="en-US" dirty="0"/>
        </a:p>
      </dgm:t>
    </dgm:pt>
    <dgm:pt modelId="{CEDD33FE-463E-4756-ACCC-C76948345696}" type="parTrans" cxnId="{2D177616-2A92-4437-A0AD-9F1B1B1A96C2}">
      <dgm:prSet/>
      <dgm:spPr/>
      <dgm:t>
        <a:bodyPr/>
        <a:lstStyle/>
        <a:p>
          <a:endParaRPr lang="en-US"/>
        </a:p>
      </dgm:t>
    </dgm:pt>
    <dgm:pt modelId="{8F5C8ED2-5576-4B24-9BEA-0D1C483FE2F3}" type="sibTrans" cxnId="{2D177616-2A92-4437-A0AD-9F1B1B1A96C2}">
      <dgm:prSet/>
      <dgm:spPr/>
      <dgm:t>
        <a:bodyPr/>
        <a:lstStyle/>
        <a:p>
          <a:endParaRPr lang="en-US"/>
        </a:p>
      </dgm:t>
    </dgm:pt>
    <dgm:pt modelId="{831D6D42-4787-4F26-8BF5-E39A570F395C}">
      <dgm:prSet/>
      <dgm:spPr/>
      <dgm:t>
        <a:bodyPr/>
        <a:lstStyle/>
        <a:p>
          <a:r>
            <a:rPr lang="ca-ES" b="1" dirty="0">
              <a:solidFill>
                <a:schemeClr val="accent5">
                  <a:lumMod val="75000"/>
                </a:schemeClr>
              </a:solidFill>
            </a:rPr>
            <a:t>Població d’estudi: </a:t>
          </a:r>
          <a:r>
            <a:rPr lang="ca-ES" dirty="0"/>
            <a:t>persones grans de 70 anys i més amb sentiment de solitud residents a la ciutat de Barcelona.</a:t>
          </a:r>
          <a:endParaRPr lang="en-US" dirty="0"/>
        </a:p>
      </dgm:t>
    </dgm:pt>
    <dgm:pt modelId="{592551E1-4AB4-4332-8D63-599DA3473ABE}" type="parTrans" cxnId="{F25AEF46-870B-4972-B9AE-BBA632AA3D16}">
      <dgm:prSet/>
      <dgm:spPr/>
      <dgm:t>
        <a:bodyPr/>
        <a:lstStyle/>
        <a:p>
          <a:endParaRPr lang="en-US"/>
        </a:p>
      </dgm:t>
    </dgm:pt>
    <dgm:pt modelId="{9A26586D-64D5-4427-A850-6CAA4D96FB74}" type="sibTrans" cxnId="{F25AEF46-870B-4972-B9AE-BBA632AA3D16}">
      <dgm:prSet/>
      <dgm:spPr/>
      <dgm:t>
        <a:bodyPr/>
        <a:lstStyle/>
        <a:p>
          <a:endParaRPr lang="en-US"/>
        </a:p>
      </dgm:t>
    </dgm:pt>
    <dgm:pt modelId="{EAFA8A76-43B4-47CE-9CE4-3997506FA8BB}" type="pres">
      <dgm:prSet presAssocID="{494E5D92-7DEA-4C28-8642-F8FEA868CF71}" presName="linear" presStyleCnt="0">
        <dgm:presLayoutVars>
          <dgm:animLvl val="lvl"/>
          <dgm:resizeHandles val="exact"/>
        </dgm:presLayoutVars>
      </dgm:prSet>
      <dgm:spPr/>
    </dgm:pt>
    <dgm:pt modelId="{903CDFE9-9446-455A-9CEE-70770119C669}" type="pres">
      <dgm:prSet presAssocID="{34A24461-D717-4C79-B97C-3CBAA984C90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A16729B-2E73-480C-B7D3-E83B3C7BB9C1}" type="pres">
      <dgm:prSet presAssocID="{B3C23197-73EC-4A66-BBC2-79121F0B4A4F}" presName="spacer" presStyleCnt="0"/>
      <dgm:spPr/>
    </dgm:pt>
    <dgm:pt modelId="{F2FDD6AA-8ECE-4916-8253-0B28743E3381}" type="pres">
      <dgm:prSet presAssocID="{EA46AF09-4836-41B2-A7B1-E6D172A078A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88D9D0D-D5EF-4267-8B65-4C4A20AAA5AA}" type="pres">
      <dgm:prSet presAssocID="{73754661-9B1E-49FF-BF78-C82FD953159F}" presName="spacer" presStyleCnt="0"/>
      <dgm:spPr/>
    </dgm:pt>
    <dgm:pt modelId="{102CDC3F-4B1B-4F64-BCEF-B5DB7AAA959A}" type="pres">
      <dgm:prSet presAssocID="{9E92BAC8-0A29-4AF3-8605-8F7AC773392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9D9989-B967-4937-8F93-BB8017DB4B54}" type="pres">
      <dgm:prSet presAssocID="{8F5C8ED2-5576-4B24-9BEA-0D1C483FE2F3}" presName="spacer" presStyleCnt="0"/>
      <dgm:spPr/>
    </dgm:pt>
    <dgm:pt modelId="{C1E071C1-4A90-4604-B1FA-6141F06FD480}" type="pres">
      <dgm:prSet presAssocID="{831D6D42-4787-4F26-8BF5-E39A570F395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5F0620B-6FDE-4C88-A9BB-E3EB6D1F7408}" srcId="{494E5D92-7DEA-4C28-8642-F8FEA868CF71}" destId="{34A24461-D717-4C79-B97C-3CBAA984C905}" srcOrd="0" destOrd="0" parTransId="{4F059DB4-9FE6-4EF5-AC38-98D7C9BDB2AF}" sibTransId="{B3C23197-73EC-4A66-BBC2-79121F0B4A4F}"/>
    <dgm:cxn modelId="{2D177616-2A92-4437-A0AD-9F1B1B1A96C2}" srcId="{494E5D92-7DEA-4C28-8642-F8FEA868CF71}" destId="{9E92BAC8-0A29-4AF3-8605-8F7AC773392E}" srcOrd="2" destOrd="0" parTransId="{CEDD33FE-463E-4756-ACCC-C76948345696}" sibTransId="{8F5C8ED2-5576-4B24-9BEA-0D1C483FE2F3}"/>
    <dgm:cxn modelId="{03B08419-A253-4438-AAE7-9B973403128A}" srcId="{494E5D92-7DEA-4C28-8642-F8FEA868CF71}" destId="{EA46AF09-4836-41B2-A7B1-E6D172A078A8}" srcOrd="1" destOrd="0" parTransId="{230AC28F-6355-4099-A835-2F08548609C4}" sibTransId="{73754661-9B1E-49FF-BF78-C82FD953159F}"/>
    <dgm:cxn modelId="{BC4D2939-2CEB-4528-952E-04DC8C8E29FD}" type="presOf" srcId="{831D6D42-4787-4F26-8BF5-E39A570F395C}" destId="{C1E071C1-4A90-4604-B1FA-6141F06FD480}" srcOrd="0" destOrd="0" presId="urn:microsoft.com/office/officeart/2005/8/layout/vList2"/>
    <dgm:cxn modelId="{F25AEF46-870B-4972-B9AE-BBA632AA3D16}" srcId="{494E5D92-7DEA-4C28-8642-F8FEA868CF71}" destId="{831D6D42-4787-4F26-8BF5-E39A570F395C}" srcOrd="3" destOrd="0" parTransId="{592551E1-4AB4-4332-8D63-599DA3473ABE}" sibTransId="{9A26586D-64D5-4427-A850-6CAA4D96FB74}"/>
    <dgm:cxn modelId="{934F2784-242F-498F-BD95-2DB203FBAA0A}" type="presOf" srcId="{9E92BAC8-0A29-4AF3-8605-8F7AC773392E}" destId="{102CDC3F-4B1B-4F64-BCEF-B5DB7AAA959A}" srcOrd="0" destOrd="0" presId="urn:microsoft.com/office/officeart/2005/8/layout/vList2"/>
    <dgm:cxn modelId="{FD97FD85-F332-4D1B-A689-4F0EFD51B33F}" type="presOf" srcId="{EA46AF09-4836-41B2-A7B1-E6D172A078A8}" destId="{F2FDD6AA-8ECE-4916-8253-0B28743E3381}" srcOrd="0" destOrd="0" presId="urn:microsoft.com/office/officeart/2005/8/layout/vList2"/>
    <dgm:cxn modelId="{6C2E3797-867E-421D-ADD4-C7E2AF6A818C}" type="presOf" srcId="{494E5D92-7DEA-4C28-8642-F8FEA868CF71}" destId="{EAFA8A76-43B4-47CE-9CE4-3997506FA8BB}" srcOrd="0" destOrd="0" presId="urn:microsoft.com/office/officeart/2005/8/layout/vList2"/>
    <dgm:cxn modelId="{84636EB0-31A2-40FF-9555-A5FDAEDA4AAC}" type="presOf" srcId="{34A24461-D717-4C79-B97C-3CBAA984C905}" destId="{903CDFE9-9446-455A-9CEE-70770119C669}" srcOrd="0" destOrd="0" presId="urn:microsoft.com/office/officeart/2005/8/layout/vList2"/>
    <dgm:cxn modelId="{58921A79-F57E-4E64-B0AE-D6EC094CF177}" type="presParOf" srcId="{EAFA8A76-43B4-47CE-9CE4-3997506FA8BB}" destId="{903CDFE9-9446-455A-9CEE-70770119C669}" srcOrd="0" destOrd="0" presId="urn:microsoft.com/office/officeart/2005/8/layout/vList2"/>
    <dgm:cxn modelId="{D0A7A772-E430-4517-817E-A9A7938059FA}" type="presParOf" srcId="{EAFA8A76-43B4-47CE-9CE4-3997506FA8BB}" destId="{1A16729B-2E73-480C-B7D3-E83B3C7BB9C1}" srcOrd="1" destOrd="0" presId="urn:microsoft.com/office/officeart/2005/8/layout/vList2"/>
    <dgm:cxn modelId="{46FD08B4-ECA0-4F0D-8970-99F35F506FF7}" type="presParOf" srcId="{EAFA8A76-43B4-47CE-9CE4-3997506FA8BB}" destId="{F2FDD6AA-8ECE-4916-8253-0B28743E3381}" srcOrd="2" destOrd="0" presId="urn:microsoft.com/office/officeart/2005/8/layout/vList2"/>
    <dgm:cxn modelId="{263062F0-AB20-4569-B37F-D67EDD95A187}" type="presParOf" srcId="{EAFA8A76-43B4-47CE-9CE4-3997506FA8BB}" destId="{288D9D0D-D5EF-4267-8B65-4C4A20AAA5AA}" srcOrd="3" destOrd="0" presId="urn:microsoft.com/office/officeart/2005/8/layout/vList2"/>
    <dgm:cxn modelId="{99BDC793-FEF0-41B0-98FC-7B9A824875AF}" type="presParOf" srcId="{EAFA8A76-43B4-47CE-9CE4-3997506FA8BB}" destId="{102CDC3F-4B1B-4F64-BCEF-B5DB7AAA959A}" srcOrd="4" destOrd="0" presId="urn:microsoft.com/office/officeart/2005/8/layout/vList2"/>
    <dgm:cxn modelId="{E5F8E111-6A15-4508-A030-4C90F198CF62}" type="presParOf" srcId="{EAFA8A76-43B4-47CE-9CE4-3997506FA8BB}" destId="{109D9989-B967-4937-8F93-BB8017DB4B54}" srcOrd="5" destOrd="0" presId="urn:microsoft.com/office/officeart/2005/8/layout/vList2"/>
    <dgm:cxn modelId="{A02DAF8D-A80C-4273-B441-EA9B63B5DC96}" type="presParOf" srcId="{EAFA8A76-43B4-47CE-9CE4-3997506FA8BB}" destId="{C1E071C1-4A90-4604-B1FA-6141F06FD48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82E0F7-946E-4127-852F-638769B0991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BF9513-5B2F-4566-B9C4-3199CF31AAE9}">
      <dgm:prSet/>
      <dgm:spPr/>
      <dgm:t>
        <a:bodyPr/>
        <a:lstStyle/>
        <a:p>
          <a:r>
            <a:rPr lang="ca-ES" dirty="0"/>
            <a:t>S’han seleccionat </a:t>
          </a:r>
          <a:r>
            <a:rPr lang="ca-ES" dirty="0">
              <a:solidFill>
                <a:schemeClr val="accent5">
                  <a:lumMod val="75000"/>
                </a:schemeClr>
              </a:solidFill>
            </a:rPr>
            <a:t>3 districtes de diferent context socioeconòmic</a:t>
          </a:r>
          <a:r>
            <a:rPr lang="ca-ES" dirty="0"/>
            <a:t>: Nou Barris, Horta-</a:t>
          </a:r>
          <a:r>
            <a:rPr lang="ca-ES" dirty="0" err="1"/>
            <a:t>Guinardó</a:t>
          </a:r>
          <a:r>
            <a:rPr lang="ca-ES" dirty="0"/>
            <a:t> i Gràcia. Dins de cada districte, s’escullen dos barris, per tant, treballarem en </a:t>
          </a:r>
          <a:r>
            <a:rPr lang="ca-ES" dirty="0">
              <a:solidFill>
                <a:schemeClr val="accent5">
                  <a:lumMod val="75000"/>
                </a:schemeClr>
              </a:solidFill>
            </a:rPr>
            <a:t>6 barris en total</a:t>
          </a:r>
          <a:r>
            <a:rPr lang="ca-ES" dirty="0"/>
            <a:t>. </a:t>
          </a:r>
          <a:endParaRPr lang="en-US" dirty="0"/>
        </a:p>
      </dgm:t>
    </dgm:pt>
    <dgm:pt modelId="{50505040-FCDF-495B-B08B-7E14FECBDE27}" type="parTrans" cxnId="{1452F56C-5636-4F9F-B2F7-2DE3ACB860F1}">
      <dgm:prSet/>
      <dgm:spPr/>
      <dgm:t>
        <a:bodyPr/>
        <a:lstStyle/>
        <a:p>
          <a:endParaRPr lang="en-US"/>
        </a:p>
      </dgm:t>
    </dgm:pt>
    <dgm:pt modelId="{DB57D055-7084-4567-A70B-FD01F1901BD9}" type="sibTrans" cxnId="{1452F56C-5636-4F9F-B2F7-2DE3ACB860F1}">
      <dgm:prSet/>
      <dgm:spPr/>
      <dgm:t>
        <a:bodyPr/>
        <a:lstStyle/>
        <a:p>
          <a:endParaRPr lang="en-US"/>
        </a:p>
      </dgm:t>
    </dgm:pt>
    <dgm:pt modelId="{31FE5DDB-A733-4DE0-90B6-5FF7A6558104}">
      <dgm:prSet/>
      <dgm:spPr/>
      <dgm:t>
        <a:bodyPr/>
        <a:lstStyle/>
        <a:p>
          <a:r>
            <a:rPr lang="ca-ES" dirty="0">
              <a:solidFill>
                <a:schemeClr val="accent5">
                  <a:lumMod val="75000"/>
                </a:schemeClr>
              </a:solidFill>
            </a:rPr>
            <a:t>En cada barri s’han escollit unes 30 persones </a:t>
          </a:r>
          <a:r>
            <a:rPr lang="ca-ES" dirty="0"/>
            <a:t>amb el perfil indicat (persones de 70 anys o mes, amb sentiment de solitud no volguda i amb autonomia</a:t>
          </a:r>
          <a:r>
            <a:rPr lang="ca-ES" dirty="0">
              <a:solidFill>
                <a:schemeClr val="accent5">
                  <a:lumMod val="75000"/>
                </a:schemeClr>
              </a:solidFill>
            </a:rPr>
            <a:t>). S’han fet dos grups </a:t>
          </a:r>
          <a:r>
            <a:rPr lang="ca-ES" dirty="0"/>
            <a:t>(un Grup Intervenció que va fer la intervenció entre abril i juny, i un Grup Control, que l’estan fent entre octubre i desembre). A cada barri se li assigna un museu o centre cultural on anar a fer la intervenció. </a:t>
          </a:r>
          <a:endParaRPr lang="en-US" dirty="0"/>
        </a:p>
      </dgm:t>
    </dgm:pt>
    <dgm:pt modelId="{C5EB1CFD-3900-4CD8-98AF-BB03D0D66DC2}" type="parTrans" cxnId="{BF78EF75-0276-415D-8218-3632CED7BAC8}">
      <dgm:prSet/>
      <dgm:spPr/>
      <dgm:t>
        <a:bodyPr/>
        <a:lstStyle/>
        <a:p>
          <a:endParaRPr lang="en-US"/>
        </a:p>
      </dgm:t>
    </dgm:pt>
    <dgm:pt modelId="{ADA99F4F-DDD2-40E3-91C5-6973C2887B21}" type="sibTrans" cxnId="{BF78EF75-0276-415D-8218-3632CED7BAC8}">
      <dgm:prSet/>
      <dgm:spPr/>
      <dgm:t>
        <a:bodyPr/>
        <a:lstStyle/>
        <a:p>
          <a:endParaRPr lang="en-US"/>
        </a:p>
      </dgm:t>
    </dgm:pt>
    <dgm:pt modelId="{04AD350D-0DEA-4C43-A6E6-D1942F619B9B}">
      <dgm:prSet/>
      <dgm:spPr/>
      <dgm:t>
        <a:bodyPr/>
        <a:lstStyle/>
        <a:p>
          <a:r>
            <a:rPr lang="ca-ES" dirty="0"/>
            <a:t>L’assignació als grups es va fer per ordre d’inscripció: primer es va constituir el GI i després el GC. </a:t>
          </a:r>
          <a:endParaRPr lang="en-US" dirty="0"/>
        </a:p>
      </dgm:t>
    </dgm:pt>
    <dgm:pt modelId="{B6C2936E-58B4-4BA6-A24E-131295C79B03}" type="parTrans" cxnId="{F1370B39-BEC2-48D8-973B-904B9AB6B1A5}">
      <dgm:prSet/>
      <dgm:spPr/>
      <dgm:t>
        <a:bodyPr/>
        <a:lstStyle/>
        <a:p>
          <a:endParaRPr lang="en-US"/>
        </a:p>
      </dgm:t>
    </dgm:pt>
    <dgm:pt modelId="{3A64F2BC-92FB-497A-B956-151472637F2E}" type="sibTrans" cxnId="{F1370B39-BEC2-48D8-973B-904B9AB6B1A5}">
      <dgm:prSet/>
      <dgm:spPr/>
      <dgm:t>
        <a:bodyPr/>
        <a:lstStyle/>
        <a:p>
          <a:endParaRPr lang="en-US"/>
        </a:p>
      </dgm:t>
    </dgm:pt>
    <dgm:pt modelId="{66DAB6FB-AEF6-4B81-8DFF-86D9AD0804DB}">
      <dgm:prSet/>
      <dgm:spPr/>
      <dgm:t>
        <a:bodyPr/>
        <a:lstStyle/>
        <a:p>
          <a:r>
            <a:rPr lang="es-ES" dirty="0"/>
            <a:t>La </a:t>
          </a:r>
          <a:r>
            <a:rPr lang="es-ES" dirty="0" err="1"/>
            <a:t>intervenció</a:t>
          </a:r>
          <a:r>
            <a:rPr lang="es-ES" dirty="0"/>
            <a:t> es fa en </a:t>
          </a:r>
          <a:r>
            <a:rPr lang="es-ES" dirty="0">
              <a:solidFill>
                <a:schemeClr val="accent5">
                  <a:lumMod val="75000"/>
                </a:schemeClr>
              </a:solidFill>
            </a:rPr>
            <a:t>10 </a:t>
          </a:r>
          <a:r>
            <a:rPr lang="es-ES" dirty="0" err="1">
              <a:solidFill>
                <a:schemeClr val="accent5">
                  <a:lumMod val="75000"/>
                </a:schemeClr>
              </a:solidFill>
            </a:rPr>
            <a:t>sessions</a:t>
          </a:r>
          <a:r>
            <a:rPr lang="es-ES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dirty="0"/>
            <a:t>(una cada </a:t>
          </a:r>
          <a:r>
            <a:rPr lang="es-ES" dirty="0" err="1"/>
            <a:t>setmana</a:t>
          </a:r>
          <a:r>
            <a:rPr lang="es-ES" dirty="0"/>
            <a:t>) </a:t>
          </a:r>
          <a:r>
            <a:rPr lang="es-ES" dirty="0">
              <a:solidFill>
                <a:schemeClr val="accent5">
                  <a:lumMod val="75000"/>
                </a:schemeClr>
              </a:solidFill>
            </a:rPr>
            <a:t>al </a:t>
          </a:r>
          <a:r>
            <a:rPr lang="es-ES" dirty="0" err="1">
              <a:solidFill>
                <a:schemeClr val="accent5">
                  <a:lumMod val="75000"/>
                </a:schemeClr>
              </a:solidFill>
            </a:rPr>
            <a:t>museu</a:t>
          </a:r>
          <a:r>
            <a:rPr lang="es-ES" dirty="0">
              <a:solidFill>
                <a:schemeClr val="accent5">
                  <a:lumMod val="75000"/>
                </a:schemeClr>
              </a:solidFill>
            </a:rPr>
            <a:t>.</a:t>
          </a:r>
          <a:endParaRPr lang="en-US" dirty="0"/>
        </a:p>
      </dgm:t>
    </dgm:pt>
    <dgm:pt modelId="{6822A7DD-0E69-4164-9FC3-D771F9099C62}" type="parTrans" cxnId="{6A858D6E-1456-4D45-A091-250062B74D39}">
      <dgm:prSet/>
      <dgm:spPr/>
      <dgm:t>
        <a:bodyPr/>
        <a:lstStyle/>
        <a:p>
          <a:endParaRPr lang="en-US"/>
        </a:p>
      </dgm:t>
    </dgm:pt>
    <dgm:pt modelId="{20F8884C-E167-438B-BC0B-0FB3ACD2B998}" type="sibTrans" cxnId="{6A858D6E-1456-4D45-A091-250062B74D39}">
      <dgm:prSet/>
      <dgm:spPr/>
      <dgm:t>
        <a:bodyPr/>
        <a:lstStyle/>
        <a:p>
          <a:endParaRPr lang="en-US"/>
        </a:p>
      </dgm:t>
    </dgm:pt>
    <dgm:pt modelId="{2DE67161-C1CD-4215-889B-290937F6B374}" type="pres">
      <dgm:prSet presAssocID="{C882E0F7-946E-4127-852F-638769B09917}" presName="vert0" presStyleCnt="0">
        <dgm:presLayoutVars>
          <dgm:dir/>
          <dgm:animOne val="branch"/>
          <dgm:animLvl val="lvl"/>
        </dgm:presLayoutVars>
      </dgm:prSet>
      <dgm:spPr/>
    </dgm:pt>
    <dgm:pt modelId="{5B733BA1-65C9-4ADE-9C6E-0322CEADB6F9}" type="pres">
      <dgm:prSet presAssocID="{8CBF9513-5B2F-4566-B9C4-3199CF31AAE9}" presName="thickLine" presStyleLbl="alignNode1" presStyleIdx="0" presStyleCnt="4"/>
      <dgm:spPr/>
    </dgm:pt>
    <dgm:pt modelId="{76D6B6D5-4383-44A2-B083-72D0B26E2670}" type="pres">
      <dgm:prSet presAssocID="{8CBF9513-5B2F-4566-B9C4-3199CF31AAE9}" presName="horz1" presStyleCnt="0"/>
      <dgm:spPr/>
    </dgm:pt>
    <dgm:pt modelId="{108BAE08-4638-4F33-8E34-82DF6568F204}" type="pres">
      <dgm:prSet presAssocID="{8CBF9513-5B2F-4566-B9C4-3199CF31AAE9}" presName="tx1" presStyleLbl="revTx" presStyleIdx="0" presStyleCnt="4"/>
      <dgm:spPr/>
    </dgm:pt>
    <dgm:pt modelId="{C96210BD-00FB-4887-B2EE-E5AF2FCF8B34}" type="pres">
      <dgm:prSet presAssocID="{8CBF9513-5B2F-4566-B9C4-3199CF31AAE9}" presName="vert1" presStyleCnt="0"/>
      <dgm:spPr/>
    </dgm:pt>
    <dgm:pt modelId="{A47D2297-7014-4214-B52C-4563C4A50AE6}" type="pres">
      <dgm:prSet presAssocID="{31FE5DDB-A733-4DE0-90B6-5FF7A6558104}" presName="thickLine" presStyleLbl="alignNode1" presStyleIdx="1" presStyleCnt="4"/>
      <dgm:spPr/>
    </dgm:pt>
    <dgm:pt modelId="{9D3B8717-E601-44F5-BF2D-6294FC757FD3}" type="pres">
      <dgm:prSet presAssocID="{31FE5DDB-A733-4DE0-90B6-5FF7A6558104}" presName="horz1" presStyleCnt="0"/>
      <dgm:spPr/>
    </dgm:pt>
    <dgm:pt modelId="{25C2EA49-9E56-4157-A3D0-694C1DDD3DA3}" type="pres">
      <dgm:prSet presAssocID="{31FE5DDB-A733-4DE0-90B6-5FF7A6558104}" presName="tx1" presStyleLbl="revTx" presStyleIdx="1" presStyleCnt="4" custScaleY="154010"/>
      <dgm:spPr/>
    </dgm:pt>
    <dgm:pt modelId="{CD297B93-ED39-43B7-9E41-522996CACB49}" type="pres">
      <dgm:prSet presAssocID="{31FE5DDB-A733-4DE0-90B6-5FF7A6558104}" presName="vert1" presStyleCnt="0"/>
      <dgm:spPr/>
    </dgm:pt>
    <dgm:pt modelId="{E1DFA525-C9C6-44CB-B8E8-4EF432FB13E4}" type="pres">
      <dgm:prSet presAssocID="{04AD350D-0DEA-4C43-A6E6-D1942F619B9B}" presName="thickLine" presStyleLbl="alignNode1" presStyleIdx="2" presStyleCnt="4"/>
      <dgm:spPr/>
    </dgm:pt>
    <dgm:pt modelId="{7D307930-1DE2-4E81-A95E-FE006C22D073}" type="pres">
      <dgm:prSet presAssocID="{04AD350D-0DEA-4C43-A6E6-D1942F619B9B}" presName="horz1" presStyleCnt="0"/>
      <dgm:spPr/>
    </dgm:pt>
    <dgm:pt modelId="{80805462-C8B7-4C8E-B694-226483EA2909}" type="pres">
      <dgm:prSet presAssocID="{04AD350D-0DEA-4C43-A6E6-D1942F619B9B}" presName="tx1" presStyleLbl="revTx" presStyleIdx="2" presStyleCnt="4"/>
      <dgm:spPr/>
    </dgm:pt>
    <dgm:pt modelId="{74DA14D4-BEE4-4E8D-AC26-90B52814405B}" type="pres">
      <dgm:prSet presAssocID="{04AD350D-0DEA-4C43-A6E6-D1942F619B9B}" presName="vert1" presStyleCnt="0"/>
      <dgm:spPr/>
    </dgm:pt>
    <dgm:pt modelId="{9375F934-7200-40C0-8C37-7293E0E10EA9}" type="pres">
      <dgm:prSet presAssocID="{66DAB6FB-AEF6-4B81-8DFF-86D9AD0804DB}" presName="thickLine" presStyleLbl="alignNode1" presStyleIdx="3" presStyleCnt="4"/>
      <dgm:spPr/>
    </dgm:pt>
    <dgm:pt modelId="{05F01612-DDB8-4741-A49D-061927B54D38}" type="pres">
      <dgm:prSet presAssocID="{66DAB6FB-AEF6-4B81-8DFF-86D9AD0804DB}" presName="horz1" presStyleCnt="0"/>
      <dgm:spPr/>
    </dgm:pt>
    <dgm:pt modelId="{86938926-8D09-4399-80CD-CE6E330C5096}" type="pres">
      <dgm:prSet presAssocID="{66DAB6FB-AEF6-4B81-8DFF-86D9AD0804DB}" presName="tx1" presStyleLbl="revTx" presStyleIdx="3" presStyleCnt="4"/>
      <dgm:spPr/>
    </dgm:pt>
    <dgm:pt modelId="{7581578C-048D-40D4-84CE-630E304B1D80}" type="pres">
      <dgm:prSet presAssocID="{66DAB6FB-AEF6-4B81-8DFF-86D9AD0804DB}" presName="vert1" presStyleCnt="0"/>
      <dgm:spPr/>
    </dgm:pt>
  </dgm:ptLst>
  <dgm:cxnLst>
    <dgm:cxn modelId="{DE61B112-3785-4E9B-9CD8-15F437FFC50C}" type="presOf" srcId="{66DAB6FB-AEF6-4B81-8DFF-86D9AD0804DB}" destId="{86938926-8D09-4399-80CD-CE6E330C5096}" srcOrd="0" destOrd="0" presId="urn:microsoft.com/office/officeart/2008/layout/LinedList"/>
    <dgm:cxn modelId="{81D7A433-E303-4438-B382-E08D8D8C7F94}" type="presOf" srcId="{31FE5DDB-A733-4DE0-90B6-5FF7A6558104}" destId="{25C2EA49-9E56-4157-A3D0-694C1DDD3DA3}" srcOrd="0" destOrd="0" presId="urn:microsoft.com/office/officeart/2008/layout/LinedList"/>
    <dgm:cxn modelId="{F1370B39-BEC2-48D8-973B-904B9AB6B1A5}" srcId="{C882E0F7-946E-4127-852F-638769B09917}" destId="{04AD350D-0DEA-4C43-A6E6-D1942F619B9B}" srcOrd="2" destOrd="0" parTransId="{B6C2936E-58B4-4BA6-A24E-131295C79B03}" sibTransId="{3A64F2BC-92FB-497A-B956-151472637F2E}"/>
    <dgm:cxn modelId="{298FD344-1745-4CDC-9328-40F4577846E2}" type="presOf" srcId="{8CBF9513-5B2F-4566-B9C4-3199CF31AAE9}" destId="{108BAE08-4638-4F33-8E34-82DF6568F204}" srcOrd="0" destOrd="0" presId="urn:microsoft.com/office/officeart/2008/layout/LinedList"/>
    <dgm:cxn modelId="{E53D406C-EE74-475D-86BA-30CFDF79E306}" type="presOf" srcId="{C882E0F7-946E-4127-852F-638769B09917}" destId="{2DE67161-C1CD-4215-889B-290937F6B374}" srcOrd="0" destOrd="0" presId="urn:microsoft.com/office/officeart/2008/layout/LinedList"/>
    <dgm:cxn modelId="{1452F56C-5636-4F9F-B2F7-2DE3ACB860F1}" srcId="{C882E0F7-946E-4127-852F-638769B09917}" destId="{8CBF9513-5B2F-4566-B9C4-3199CF31AAE9}" srcOrd="0" destOrd="0" parTransId="{50505040-FCDF-495B-B08B-7E14FECBDE27}" sibTransId="{DB57D055-7084-4567-A70B-FD01F1901BD9}"/>
    <dgm:cxn modelId="{6A858D6E-1456-4D45-A091-250062B74D39}" srcId="{C882E0F7-946E-4127-852F-638769B09917}" destId="{66DAB6FB-AEF6-4B81-8DFF-86D9AD0804DB}" srcOrd="3" destOrd="0" parTransId="{6822A7DD-0E69-4164-9FC3-D771F9099C62}" sibTransId="{20F8884C-E167-438B-BC0B-0FB3ACD2B998}"/>
    <dgm:cxn modelId="{BF78EF75-0276-415D-8218-3632CED7BAC8}" srcId="{C882E0F7-946E-4127-852F-638769B09917}" destId="{31FE5DDB-A733-4DE0-90B6-5FF7A6558104}" srcOrd="1" destOrd="0" parTransId="{C5EB1CFD-3900-4CD8-98AF-BB03D0D66DC2}" sibTransId="{ADA99F4F-DDD2-40E3-91C5-6973C2887B21}"/>
    <dgm:cxn modelId="{79D44A83-9A84-4626-BBF5-8893EB6E3686}" type="presOf" srcId="{04AD350D-0DEA-4C43-A6E6-D1942F619B9B}" destId="{80805462-C8B7-4C8E-B694-226483EA2909}" srcOrd="0" destOrd="0" presId="urn:microsoft.com/office/officeart/2008/layout/LinedList"/>
    <dgm:cxn modelId="{3A51AD4D-09AD-4D6D-B12F-BA2501224C40}" type="presParOf" srcId="{2DE67161-C1CD-4215-889B-290937F6B374}" destId="{5B733BA1-65C9-4ADE-9C6E-0322CEADB6F9}" srcOrd="0" destOrd="0" presId="urn:microsoft.com/office/officeart/2008/layout/LinedList"/>
    <dgm:cxn modelId="{3871ACF5-6AFA-424F-8180-7B3944C0C312}" type="presParOf" srcId="{2DE67161-C1CD-4215-889B-290937F6B374}" destId="{76D6B6D5-4383-44A2-B083-72D0B26E2670}" srcOrd="1" destOrd="0" presId="urn:microsoft.com/office/officeart/2008/layout/LinedList"/>
    <dgm:cxn modelId="{D896D675-C199-4F0B-AF3A-5D2EAFE3D55F}" type="presParOf" srcId="{76D6B6D5-4383-44A2-B083-72D0B26E2670}" destId="{108BAE08-4638-4F33-8E34-82DF6568F204}" srcOrd="0" destOrd="0" presId="urn:microsoft.com/office/officeart/2008/layout/LinedList"/>
    <dgm:cxn modelId="{0FB11D5C-53EF-4CEA-9EFF-77A0E9509024}" type="presParOf" srcId="{76D6B6D5-4383-44A2-B083-72D0B26E2670}" destId="{C96210BD-00FB-4887-B2EE-E5AF2FCF8B34}" srcOrd="1" destOrd="0" presId="urn:microsoft.com/office/officeart/2008/layout/LinedList"/>
    <dgm:cxn modelId="{AF1E0766-F24A-4B29-9947-84D11D1D01B0}" type="presParOf" srcId="{2DE67161-C1CD-4215-889B-290937F6B374}" destId="{A47D2297-7014-4214-B52C-4563C4A50AE6}" srcOrd="2" destOrd="0" presId="urn:microsoft.com/office/officeart/2008/layout/LinedList"/>
    <dgm:cxn modelId="{C02F1C78-3CDB-4501-8491-49A751679093}" type="presParOf" srcId="{2DE67161-C1CD-4215-889B-290937F6B374}" destId="{9D3B8717-E601-44F5-BF2D-6294FC757FD3}" srcOrd="3" destOrd="0" presId="urn:microsoft.com/office/officeart/2008/layout/LinedList"/>
    <dgm:cxn modelId="{02B5CDD5-AE5D-4C4A-9233-2524A181DD7F}" type="presParOf" srcId="{9D3B8717-E601-44F5-BF2D-6294FC757FD3}" destId="{25C2EA49-9E56-4157-A3D0-694C1DDD3DA3}" srcOrd="0" destOrd="0" presId="urn:microsoft.com/office/officeart/2008/layout/LinedList"/>
    <dgm:cxn modelId="{BEF769C4-B858-4B35-8529-FB0DADED92AB}" type="presParOf" srcId="{9D3B8717-E601-44F5-BF2D-6294FC757FD3}" destId="{CD297B93-ED39-43B7-9E41-522996CACB49}" srcOrd="1" destOrd="0" presId="urn:microsoft.com/office/officeart/2008/layout/LinedList"/>
    <dgm:cxn modelId="{FE5B3A68-AE23-4656-93F8-C2B1315682FA}" type="presParOf" srcId="{2DE67161-C1CD-4215-889B-290937F6B374}" destId="{E1DFA525-C9C6-44CB-B8E8-4EF432FB13E4}" srcOrd="4" destOrd="0" presId="urn:microsoft.com/office/officeart/2008/layout/LinedList"/>
    <dgm:cxn modelId="{587D5139-BDDC-490E-994F-4D5A141219A0}" type="presParOf" srcId="{2DE67161-C1CD-4215-889B-290937F6B374}" destId="{7D307930-1DE2-4E81-A95E-FE006C22D073}" srcOrd="5" destOrd="0" presId="urn:microsoft.com/office/officeart/2008/layout/LinedList"/>
    <dgm:cxn modelId="{4D0C2090-6362-45EA-BDAB-5EE9E3D0026F}" type="presParOf" srcId="{7D307930-1DE2-4E81-A95E-FE006C22D073}" destId="{80805462-C8B7-4C8E-B694-226483EA2909}" srcOrd="0" destOrd="0" presId="urn:microsoft.com/office/officeart/2008/layout/LinedList"/>
    <dgm:cxn modelId="{03A143CB-F839-4C87-814D-5B09212FFA10}" type="presParOf" srcId="{7D307930-1DE2-4E81-A95E-FE006C22D073}" destId="{74DA14D4-BEE4-4E8D-AC26-90B52814405B}" srcOrd="1" destOrd="0" presId="urn:microsoft.com/office/officeart/2008/layout/LinedList"/>
    <dgm:cxn modelId="{4AF041DC-B372-4119-8761-E764F7C15059}" type="presParOf" srcId="{2DE67161-C1CD-4215-889B-290937F6B374}" destId="{9375F934-7200-40C0-8C37-7293E0E10EA9}" srcOrd="6" destOrd="0" presId="urn:microsoft.com/office/officeart/2008/layout/LinedList"/>
    <dgm:cxn modelId="{EBB11D47-34E5-46F6-B69D-A57FAA0E4C57}" type="presParOf" srcId="{2DE67161-C1CD-4215-889B-290937F6B374}" destId="{05F01612-DDB8-4741-A49D-061927B54D38}" srcOrd="7" destOrd="0" presId="urn:microsoft.com/office/officeart/2008/layout/LinedList"/>
    <dgm:cxn modelId="{53257694-D877-41E4-A8A2-35E9C35FF43E}" type="presParOf" srcId="{05F01612-DDB8-4741-A49D-061927B54D38}" destId="{86938926-8D09-4399-80CD-CE6E330C5096}" srcOrd="0" destOrd="0" presId="urn:microsoft.com/office/officeart/2008/layout/LinedList"/>
    <dgm:cxn modelId="{55441407-AD63-4EEE-ACFF-FA525E3E4880}" type="presParOf" srcId="{05F01612-DDB8-4741-A49D-061927B54D38}" destId="{7581578C-048D-40D4-84CE-630E304B1D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33BA1-65C9-4ADE-9C6E-0322CEADB6F9}">
      <dsp:nvSpPr>
        <dsp:cNvPr id="0" name=""/>
        <dsp:cNvSpPr/>
      </dsp:nvSpPr>
      <dsp:spPr>
        <a:xfrm>
          <a:off x="0" y="0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AE08-4638-4F33-8E34-82DF6568F204}">
      <dsp:nvSpPr>
        <dsp:cNvPr id="0" name=""/>
        <dsp:cNvSpPr/>
      </dsp:nvSpPr>
      <dsp:spPr>
        <a:xfrm>
          <a:off x="0" y="0"/>
          <a:ext cx="11501740" cy="102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/>
            <a:t>La solitud és un constructe de diversos elements que es caracteritza com un estat subjectiu en el que l’afecte i la proximitat desitjada per part dels altres és diferent a la que realment es te.</a:t>
          </a:r>
          <a:endParaRPr lang="en-US" sz="2000" kern="1200"/>
        </a:p>
      </dsp:txBody>
      <dsp:txXfrm>
        <a:off x="0" y="0"/>
        <a:ext cx="11501740" cy="1027396"/>
      </dsp:txXfrm>
    </dsp:sp>
    <dsp:sp modelId="{A47D2297-7014-4214-B52C-4563C4A50AE6}">
      <dsp:nvSpPr>
        <dsp:cNvPr id="0" name=""/>
        <dsp:cNvSpPr/>
      </dsp:nvSpPr>
      <dsp:spPr>
        <a:xfrm>
          <a:off x="0" y="1027396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2EA49-9E56-4157-A3D0-694C1DDD3DA3}">
      <dsp:nvSpPr>
        <dsp:cNvPr id="0" name=""/>
        <dsp:cNvSpPr/>
      </dsp:nvSpPr>
      <dsp:spPr>
        <a:xfrm>
          <a:off x="0" y="1027396"/>
          <a:ext cx="11501740" cy="102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/>
            <a:t>Les persones grans son especialment susceptibles a la solitud degut als processos vitals pels que transiten (jubilació, pèrdua d’essers estimats, viure sol, malalties, oportunitats limitades per a conèixer gent, etc).</a:t>
          </a:r>
          <a:endParaRPr lang="en-US" sz="2000" kern="1200"/>
        </a:p>
      </dsp:txBody>
      <dsp:txXfrm>
        <a:off x="0" y="1027396"/>
        <a:ext cx="11501740" cy="1027396"/>
      </dsp:txXfrm>
    </dsp:sp>
    <dsp:sp modelId="{E1DFA525-C9C6-44CB-B8E8-4EF432FB13E4}">
      <dsp:nvSpPr>
        <dsp:cNvPr id="0" name=""/>
        <dsp:cNvSpPr/>
      </dsp:nvSpPr>
      <dsp:spPr>
        <a:xfrm>
          <a:off x="0" y="2054792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05462-C8B7-4C8E-B694-226483EA2909}">
      <dsp:nvSpPr>
        <dsp:cNvPr id="0" name=""/>
        <dsp:cNvSpPr/>
      </dsp:nvSpPr>
      <dsp:spPr>
        <a:xfrm>
          <a:off x="0" y="2054792"/>
          <a:ext cx="11501740" cy="102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/>
            <a:t>Impacta negativament en la salut física i mental de les persones i està associada a depressió, ansietat, idees de suïcidi, demència problemes cognitius així com també amb diferents causes de mortalitat, malalties coronàries i infarts.</a:t>
          </a:r>
          <a:endParaRPr lang="en-US" sz="2000" kern="1200"/>
        </a:p>
      </dsp:txBody>
      <dsp:txXfrm>
        <a:off x="0" y="2054792"/>
        <a:ext cx="11501740" cy="1027396"/>
      </dsp:txXfrm>
    </dsp:sp>
    <dsp:sp modelId="{9375F934-7200-40C0-8C37-7293E0E10EA9}">
      <dsp:nvSpPr>
        <dsp:cNvPr id="0" name=""/>
        <dsp:cNvSpPr/>
      </dsp:nvSpPr>
      <dsp:spPr>
        <a:xfrm>
          <a:off x="0" y="3082188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38926-8D09-4399-80CD-CE6E330C5096}">
      <dsp:nvSpPr>
        <dsp:cNvPr id="0" name=""/>
        <dsp:cNvSpPr/>
      </dsp:nvSpPr>
      <dsp:spPr>
        <a:xfrm>
          <a:off x="0" y="3082188"/>
          <a:ext cx="11501740" cy="102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/>
            <a:t>Tots aquests elements, fan que la solitud sigui un important problema de salut pública.</a:t>
          </a:r>
          <a:endParaRPr lang="en-US" sz="2000" kern="1200"/>
        </a:p>
      </dsp:txBody>
      <dsp:txXfrm>
        <a:off x="0" y="3082188"/>
        <a:ext cx="11501740" cy="1027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10034-2049-448F-B951-2FF034EE874F}">
      <dsp:nvSpPr>
        <dsp:cNvPr id="0" name=""/>
        <dsp:cNvSpPr/>
      </dsp:nvSpPr>
      <dsp:spPr>
        <a:xfrm>
          <a:off x="0" y="72422"/>
          <a:ext cx="9724031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/>
            <a:t>Objectiu general: </a:t>
          </a:r>
          <a:endParaRPr lang="en-US" sz="1800" b="1" kern="1200" dirty="0"/>
        </a:p>
      </dsp:txBody>
      <dsp:txXfrm>
        <a:off x="27149" y="99571"/>
        <a:ext cx="9669733" cy="501854"/>
      </dsp:txXfrm>
    </dsp:sp>
    <dsp:sp modelId="{D1C349CD-B025-4785-B745-B557322297A5}">
      <dsp:nvSpPr>
        <dsp:cNvPr id="0" name=""/>
        <dsp:cNvSpPr/>
      </dsp:nvSpPr>
      <dsp:spPr>
        <a:xfrm>
          <a:off x="0" y="668894"/>
          <a:ext cx="9724031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400" kern="1200"/>
            <a:t>Reduir la solitud no volguda de les persones grans (a partir de 70 anys) de la ciutat de Barcelona i el seu impacte en la salut a través de tallers d’art realitzats en els museus i centres culturals de la ciutat.</a:t>
          </a:r>
          <a:endParaRPr lang="en-US" sz="1400" kern="1200"/>
        </a:p>
      </dsp:txBody>
      <dsp:txXfrm>
        <a:off x="27149" y="696043"/>
        <a:ext cx="9669733" cy="501854"/>
      </dsp:txXfrm>
    </dsp:sp>
    <dsp:sp modelId="{E4345F97-2071-47C6-A889-AC6F75A9B331}">
      <dsp:nvSpPr>
        <dsp:cNvPr id="0" name=""/>
        <dsp:cNvSpPr/>
      </dsp:nvSpPr>
      <dsp:spPr>
        <a:xfrm>
          <a:off x="0" y="1265366"/>
          <a:ext cx="9724031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/>
            <a:t>Objectius específics: </a:t>
          </a:r>
          <a:endParaRPr lang="en-US" sz="1800" b="1" kern="1200" dirty="0"/>
        </a:p>
      </dsp:txBody>
      <dsp:txXfrm>
        <a:off x="27149" y="1292515"/>
        <a:ext cx="9669733" cy="501854"/>
      </dsp:txXfrm>
    </dsp:sp>
    <dsp:sp modelId="{BF201563-FAD6-400C-BDC5-EFB7F8823B95}">
      <dsp:nvSpPr>
        <dsp:cNvPr id="0" name=""/>
        <dsp:cNvSpPr/>
      </dsp:nvSpPr>
      <dsp:spPr>
        <a:xfrm>
          <a:off x="0" y="1861838"/>
          <a:ext cx="9724031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400" kern="1200"/>
            <a:t>Millora de l’estat de salut de les persones grans particpants</a:t>
          </a:r>
          <a:endParaRPr lang="en-US" sz="1400" kern="1200"/>
        </a:p>
      </dsp:txBody>
      <dsp:txXfrm>
        <a:off x="27149" y="1888987"/>
        <a:ext cx="9669733" cy="501854"/>
      </dsp:txXfrm>
    </dsp:sp>
    <dsp:sp modelId="{69DCE04D-C1D0-4B58-BB29-15285327846C}">
      <dsp:nvSpPr>
        <dsp:cNvPr id="0" name=""/>
        <dsp:cNvSpPr/>
      </dsp:nvSpPr>
      <dsp:spPr>
        <a:xfrm>
          <a:off x="0" y="2458311"/>
          <a:ext cx="9724031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400" kern="1200"/>
            <a:t>Millora de l’estat d’ànim de les persones participants </a:t>
          </a:r>
          <a:endParaRPr lang="en-US" sz="1400" kern="1200"/>
        </a:p>
      </dsp:txBody>
      <dsp:txXfrm>
        <a:off x="27149" y="2485460"/>
        <a:ext cx="9669733" cy="501854"/>
      </dsp:txXfrm>
    </dsp:sp>
    <dsp:sp modelId="{CE94AD67-999F-415D-A0B3-1E3050E084A2}">
      <dsp:nvSpPr>
        <dsp:cNvPr id="0" name=""/>
        <dsp:cNvSpPr/>
      </dsp:nvSpPr>
      <dsp:spPr>
        <a:xfrm>
          <a:off x="0" y="3054783"/>
          <a:ext cx="9724031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400" kern="1200"/>
            <a:t>Fomentar la creació de nous contactes socials (salut social) en les persones participants</a:t>
          </a:r>
          <a:endParaRPr lang="en-US" sz="1400" kern="1200"/>
        </a:p>
      </dsp:txBody>
      <dsp:txXfrm>
        <a:off x="27149" y="3081932"/>
        <a:ext cx="9669733" cy="501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CDFE9-9446-455A-9CEE-70770119C669}">
      <dsp:nvSpPr>
        <dsp:cNvPr id="0" name=""/>
        <dsp:cNvSpPr/>
      </dsp:nvSpPr>
      <dsp:spPr>
        <a:xfrm>
          <a:off x="0" y="167162"/>
          <a:ext cx="10927829" cy="914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b="1" kern="1200" dirty="0">
              <a:solidFill>
                <a:schemeClr val="accent5">
                  <a:lumMod val="75000"/>
                </a:schemeClr>
              </a:solidFill>
            </a:rPr>
            <a:t>Disseny:</a:t>
          </a:r>
          <a:r>
            <a:rPr lang="ca-ES" sz="2300" b="1" kern="1200" dirty="0"/>
            <a:t> </a:t>
          </a:r>
          <a:r>
            <a:rPr lang="ca-ES" sz="2300" kern="1200" dirty="0"/>
            <a:t>estudi quasi-experimental amb un grup intervenció i un grup comparació al que se li oferiria la possibilitat de dur a terme la intervenció més endavant. </a:t>
          </a:r>
          <a:endParaRPr lang="en-US" sz="2300" kern="1200" dirty="0"/>
        </a:p>
      </dsp:txBody>
      <dsp:txXfrm>
        <a:off x="44664" y="211826"/>
        <a:ext cx="10838501" cy="825612"/>
      </dsp:txXfrm>
    </dsp:sp>
    <dsp:sp modelId="{F2FDD6AA-8ECE-4916-8253-0B28743E3381}">
      <dsp:nvSpPr>
        <dsp:cNvPr id="0" name=""/>
        <dsp:cNvSpPr/>
      </dsp:nvSpPr>
      <dsp:spPr>
        <a:xfrm>
          <a:off x="0" y="1148342"/>
          <a:ext cx="10927829" cy="91494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b="1" kern="1200" dirty="0">
              <a:solidFill>
                <a:schemeClr val="accent5">
                  <a:lumMod val="75000"/>
                </a:schemeClr>
              </a:solidFill>
            </a:rPr>
            <a:t>Co-creació:</a:t>
          </a:r>
          <a:r>
            <a:rPr lang="ca-ES" sz="2300" b="1" kern="1200" dirty="0"/>
            <a:t> </a:t>
          </a:r>
          <a:r>
            <a:rPr lang="ca-ES" sz="2300" kern="1200" dirty="0"/>
            <a:t>salut pública, atenció primària, serveis socials, cultura.</a:t>
          </a:r>
          <a:endParaRPr lang="en-US" sz="2300" kern="1200" dirty="0"/>
        </a:p>
      </dsp:txBody>
      <dsp:txXfrm>
        <a:off x="44664" y="1193006"/>
        <a:ext cx="10838501" cy="825612"/>
      </dsp:txXfrm>
    </dsp:sp>
    <dsp:sp modelId="{102CDC3F-4B1B-4F64-BCEF-B5DB7AAA959A}">
      <dsp:nvSpPr>
        <dsp:cNvPr id="0" name=""/>
        <dsp:cNvSpPr/>
      </dsp:nvSpPr>
      <dsp:spPr>
        <a:xfrm>
          <a:off x="0" y="2129522"/>
          <a:ext cx="10927829" cy="91494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b="1" kern="1200" dirty="0">
              <a:solidFill>
                <a:schemeClr val="accent5">
                  <a:lumMod val="75000"/>
                </a:schemeClr>
              </a:solidFill>
            </a:rPr>
            <a:t>Mètode d’avaluació: </a:t>
          </a:r>
          <a:r>
            <a:rPr lang="ca-ES" sz="2300" kern="1200" dirty="0"/>
            <a:t>quantitatiu (a partir d’enquestes) i qualitatiu (grups de discussió)</a:t>
          </a:r>
          <a:endParaRPr lang="en-US" sz="2300" kern="1200" dirty="0"/>
        </a:p>
      </dsp:txBody>
      <dsp:txXfrm>
        <a:off x="44664" y="2174186"/>
        <a:ext cx="10838501" cy="825612"/>
      </dsp:txXfrm>
    </dsp:sp>
    <dsp:sp modelId="{C1E071C1-4A90-4604-B1FA-6141F06FD480}">
      <dsp:nvSpPr>
        <dsp:cNvPr id="0" name=""/>
        <dsp:cNvSpPr/>
      </dsp:nvSpPr>
      <dsp:spPr>
        <a:xfrm>
          <a:off x="0" y="3110702"/>
          <a:ext cx="10927829" cy="91494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b="1" kern="1200" dirty="0">
              <a:solidFill>
                <a:schemeClr val="accent5">
                  <a:lumMod val="75000"/>
                </a:schemeClr>
              </a:solidFill>
            </a:rPr>
            <a:t>Població d’estudi: </a:t>
          </a:r>
          <a:r>
            <a:rPr lang="ca-ES" sz="2300" kern="1200" dirty="0"/>
            <a:t>persones grans de 70 anys i més amb sentiment de solitud residents a la ciutat de Barcelona.</a:t>
          </a:r>
          <a:endParaRPr lang="en-US" sz="2300" kern="1200" dirty="0"/>
        </a:p>
      </dsp:txBody>
      <dsp:txXfrm>
        <a:off x="44664" y="3155366"/>
        <a:ext cx="10838501" cy="825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33BA1-65C9-4ADE-9C6E-0322CEADB6F9}">
      <dsp:nvSpPr>
        <dsp:cNvPr id="0" name=""/>
        <dsp:cNvSpPr/>
      </dsp:nvSpPr>
      <dsp:spPr>
        <a:xfrm>
          <a:off x="0" y="416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AE08-4638-4F33-8E34-82DF6568F204}">
      <dsp:nvSpPr>
        <dsp:cNvPr id="0" name=""/>
        <dsp:cNvSpPr/>
      </dsp:nvSpPr>
      <dsp:spPr>
        <a:xfrm>
          <a:off x="0" y="416"/>
          <a:ext cx="11501740" cy="90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100" kern="1200" dirty="0"/>
            <a:t>S’han seleccionat </a:t>
          </a:r>
          <a:r>
            <a:rPr lang="ca-ES" sz="2100" kern="1200" dirty="0">
              <a:solidFill>
                <a:schemeClr val="accent5">
                  <a:lumMod val="75000"/>
                </a:schemeClr>
              </a:solidFill>
            </a:rPr>
            <a:t>3 districtes de diferent context socioeconòmic</a:t>
          </a:r>
          <a:r>
            <a:rPr lang="ca-ES" sz="2100" kern="1200" dirty="0"/>
            <a:t>: Nou Barris, Horta-</a:t>
          </a:r>
          <a:r>
            <a:rPr lang="ca-ES" sz="2100" kern="1200" dirty="0" err="1"/>
            <a:t>Guinardó</a:t>
          </a:r>
          <a:r>
            <a:rPr lang="ca-ES" sz="2100" kern="1200" dirty="0"/>
            <a:t> i Gràcia. Dins de cada districte, s’escullen dos barris, per tant, treballarem en </a:t>
          </a:r>
          <a:r>
            <a:rPr lang="ca-ES" sz="2100" kern="1200" dirty="0">
              <a:solidFill>
                <a:schemeClr val="accent5">
                  <a:lumMod val="75000"/>
                </a:schemeClr>
              </a:solidFill>
            </a:rPr>
            <a:t>6 barris en total</a:t>
          </a:r>
          <a:r>
            <a:rPr lang="ca-ES" sz="2100" kern="1200" dirty="0"/>
            <a:t>. </a:t>
          </a:r>
          <a:endParaRPr lang="en-US" sz="2100" kern="1200" dirty="0"/>
        </a:p>
      </dsp:txBody>
      <dsp:txXfrm>
        <a:off x="0" y="416"/>
        <a:ext cx="11501740" cy="904991"/>
      </dsp:txXfrm>
    </dsp:sp>
    <dsp:sp modelId="{A47D2297-7014-4214-B52C-4563C4A50AE6}">
      <dsp:nvSpPr>
        <dsp:cNvPr id="0" name=""/>
        <dsp:cNvSpPr/>
      </dsp:nvSpPr>
      <dsp:spPr>
        <a:xfrm>
          <a:off x="0" y="905407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2EA49-9E56-4157-A3D0-694C1DDD3DA3}">
      <dsp:nvSpPr>
        <dsp:cNvPr id="0" name=""/>
        <dsp:cNvSpPr/>
      </dsp:nvSpPr>
      <dsp:spPr>
        <a:xfrm>
          <a:off x="0" y="905407"/>
          <a:ext cx="11490507" cy="139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100" kern="1200" dirty="0">
              <a:solidFill>
                <a:schemeClr val="accent5">
                  <a:lumMod val="75000"/>
                </a:schemeClr>
              </a:solidFill>
            </a:rPr>
            <a:t>En cada barri s’han escollit unes 30 persones </a:t>
          </a:r>
          <a:r>
            <a:rPr lang="ca-ES" sz="2100" kern="1200" dirty="0"/>
            <a:t>amb el perfil indicat (persones de 70 anys o mes, amb sentiment de solitud no volguda i amb autonomia</a:t>
          </a:r>
          <a:r>
            <a:rPr lang="ca-ES" sz="2100" kern="1200" dirty="0">
              <a:solidFill>
                <a:schemeClr val="accent5">
                  <a:lumMod val="75000"/>
                </a:schemeClr>
              </a:solidFill>
            </a:rPr>
            <a:t>). S’han fet dos grups </a:t>
          </a:r>
          <a:r>
            <a:rPr lang="ca-ES" sz="2100" kern="1200" dirty="0"/>
            <a:t>(un Grup Intervenció que va fer la intervenció entre abril i juny, i un Grup Control, que l’estan fent entre octubre i desembre). A cada barri se li assigna un museu o centre cultural on anar a fer la intervenció. </a:t>
          </a:r>
          <a:endParaRPr lang="en-US" sz="2100" kern="1200" dirty="0"/>
        </a:p>
      </dsp:txBody>
      <dsp:txXfrm>
        <a:off x="0" y="905407"/>
        <a:ext cx="11490507" cy="1393777"/>
      </dsp:txXfrm>
    </dsp:sp>
    <dsp:sp modelId="{E1DFA525-C9C6-44CB-B8E8-4EF432FB13E4}">
      <dsp:nvSpPr>
        <dsp:cNvPr id="0" name=""/>
        <dsp:cNvSpPr/>
      </dsp:nvSpPr>
      <dsp:spPr>
        <a:xfrm>
          <a:off x="0" y="2299185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05462-C8B7-4C8E-B694-226483EA2909}">
      <dsp:nvSpPr>
        <dsp:cNvPr id="0" name=""/>
        <dsp:cNvSpPr/>
      </dsp:nvSpPr>
      <dsp:spPr>
        <a:xfrm>
          <a:off x="0" y="2299185"/>
          <a:ext cx="11501740" cy="90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100" kern="1200" dirty="0"/>
            <a:t>L’assignació als grups es va fer per ordre d’inscripció: primer es va constituir el GI i després el GC. </a:t>
          </a:r>
          <a:endParaRPr lang="en-US" sz="2100" kern="1200" dirty="0"/>
        </a:p>
      </dsp:txBody>
      <dsp:txXfrm>
        <a:off x="0" y="2299185"/>
        <a:ext cx="11501740" cy="904991"/>
      </dsp:txXfrm>
    </dsp:sp>
    <dsp:sp modelId="{9375F934-7200-40C0-8C37-7293E0E10EA9}">
      <dsp:nvSpPr>
        <dsp:cNvPr id="0" name=""/>
        <dsp:cNvSpPr/>
      </dsp:nvSpPr>
      <dsp:spPr>
        <a:xfrm>
          <a:off x="0" y="3204177"/>
          <a:ext cx="11501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38926-8D09-4399-80CD-CE6E330C5096}">
      <dsp:nvSpPr>
        <dsp:cNvPr id="0" name=""/>
        <dsp:cNvSpPr/>
      </dsp:nvSpPr>
      <dsp:spPr>
        <a:xfrm>
          <a:off x="0" y="3204177"/>
          <a:ext cx="11501740" cy="90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La </a:t>
          </a:r>
          <a:r>
            <a:rPr lang="es-ES" sz="2100" kern="1200" dirty="0" err="1"/>
            <a:t>intervenció</a:t>
          </a:r>
          <a:r>
            <a:rPr lang="es-ES" sz="2100" kern="1200" dirty="0"/>
            <a:t> es fa en </a:t>
          </a:r>
          <a:r>
            <a:rPr lang="es-ES" sz="2100" kern="1200" dirty="0">
              <a:solidFill>
                <a:schemeClr val="accent5">
                  <a:lumMod val="75000"/>
                </a:schemeClr>
              </a:solidFill>
            </a:rPr>
            <a:t>10 </a:t>
          </a:r>
          <a:r>
            <a:rPr lang="es-ES" sz="2100" kern="1200" dirty="0" err="1">
              <a:solidFill>
                <a:schemeClr val="accent5">
                  <a:lumMod val="75000"/>
                </a:schemeClr>
              </a:solidFill>
            </a:rPr>
            <a:t>sessions</a:t>
          </a:r>
          <a:r>
            <a:rPr lang="es-ES" sz="21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100" kern="1200" dirty="0"/>
            <a:t>(una cada </a:t>
          </a:r>
          <a:r>
            <a:rPr lang="es-ES" sz="2100" kern="1200" dirty="0" err="1"/>
            <a:t>setmana</a:t>
          </a:r>
          <a:r>
            <a:rPr lang="es-ES" sz="2100" kern="1200" dirty="0"/>
            <a:t>) </a:t>
          </a:r>
          <a:r>
            <a:rPr lang="es-ES" sz="2100" kern="1200" dirty="0">
              <a:solidFill>
                <a:schemeClr val="accent5">
                  <a:lumMod val="75000"/>
                </a:schemeClr>
              </a:solidFill>
            </a:rPr>
            <a:t>al </a:t>
          </a:r>
          <a:r>
            <a:rPr lang="es-ES" sz="2100" kern="1200" dirty="0" err="1">
              <a:solidFill>
                <a:schemeClr val="accent5">
                  <a:lumMod val="75000"/>
                </a:schemeClr>
              </a:solidFill>
            </a:rPr>
            <a:t>museu</a:t>
          </a:r>
          <a:r>
            <a:rPr lang="es-ES" sz="2100" kern="1200" dirty="0">
              <a:solidFill>
                <a:schemeClr val="accent5">
                  <a:lumMod val="75000"/>
                </a:schemeClr>
              </a:solidFill>
            </a:rPr>
            <a:t>.</a:t>
          </a:r>
          <a:endParaRPr lang="en-US" sz="2100" kern="1200" dirty="0"/>
        </a:p>
      </dsp:txBody>
      <dsp:txXfrm>
        <a:off x="0" y="3204177"/>
        <a:ext cx="11501740" cy="904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F4BC6-67F5-45C8-A00A-C9390776B07A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72D15-8F27-479B-879D-0F4B677B25D4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773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281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0EC54-AC52-DA4B-88CF-FAEE4673B0A6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4352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0EC54-AC52-DA4B-88CF-FAEE4673B0A6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363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0EC54-AC52-DA4B-88CF-FAEE4673B0A6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983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071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350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65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385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192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0EC54-AC52-DA4B-88CF-FAEE4673B0A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206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8877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72D15-8F27-479B-879D-0F4B677B25D4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840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D0FBFB7-EFCB-54FE-4384-CBB6D6545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D8EC94A4-D411-4E47-24F7-52B7FE3A1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0B9016D7-C867-06C4-EA50-A85DC187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02645A3-3FF7-FF8D-74D6-65EA7825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B3157E24-3DB7-9CC5-FBA3-C2494A9D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636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5515D5C-3B62-5A64-02C1-E4245868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3B3F94EC-B661-B7B3-F259-66BDF85F8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7C8DA461-50BD-83F5-9D77-FFF51CD34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EB428B5-E1D5-2177-9D4B-BFA47DC8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9A51B0D-9FC6-D166-25C5-EA979A78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108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E4A852DB-B775-9950-CE2E-C379A1A91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A003FC50-F6F6-E81E-D32A-D870F4F81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76D84DE-D2C7-6F78-39A8-7A85CB4D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98F9E1A0-CDF9-2AF7-5D90-88D9DE6F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1A389F0-5A94-E669-D003-01E3237F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0520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imat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50823"/>
            <a:ext cx="10515600" cy="8081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a-ES" noProof="0" dirty="0"/>
              <a:t>Feu clic per modificar l’estil del títol del patró</a:t>
            </a:r>
            <a:endParaRPr lang="es-ES_tradnl" dirty="0"/>
          </a:p>
        </p:txBody>
      </p:sp>
      <p:sp>
        <p:nvSpPr>
          <p:cNvPr id="3" name="Rectángulo 2"/>
          <p:cNvSpPr/>
          <p:nvPr userDrawn="1"/>
        </p:nvSpPr>
        <p:spPr>
          <a:xfrm flipV="1">
            <a:off x="0" y="1376359"/>
            <a:ext cx="12192000" cy="4850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_tradnl" sz="13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>
          <a:xfrm>
            <a:off x="838200" y="6226503"/>
            <a:ext cx="10515600" cy="22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700"/>
            </a:lvl1pPr>
            <a:lvl2pPr marL="457200" indent="0">
              <a:buFont typeface="Arial" charset="0"/>
              <a:buNone/>
              <a:defRPr sz="700"/>
            </a:lvl2pPr>
          </a:lstStyle>
          <a:p>
            <a:pPr lvl="0"/>
            <a:r>
              <a:rPr lang="es-ES_tradnl" dirty="0"/>
              <a:t>Cites: Open Sans </a:t>
            </a:r>
            <a:r>
              <a:rPr lang="es-ES_tradnl" dirty="0" err="1"/>
              <a:t>cos</a:t>
            </a:r>
            <a:r>
              <a:rPr lang="es-ES_tradnl" dirty="0"/>
              <a:t>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5A708BA-09F2-A44F-B12F-89AB85C27A4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16913" y="1693421"/>
            <a:ext cx="10536887" cy="4073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buClr>
                <a:srgbClr val="018EA5"/>
              </a:buClr>
              <a:defRPr sz="1600"/>
            </a:lvl1pPr>
            <a:lvl2pPr>
              <a:lnSpc>
                <a:spcPct val="150000"/>
              </a:lnSpc>
              <a:defRPr sz="1400"/>
            </a:lvl2pPr>
          </a:lstStyle>
          <a:p>
            <a:pPr lvl="0"/>
            <a:r>
              <a:rPr lang="ca-ES" noProof="0" dirty="0"/>
              <a:t>Feu clic per modificar els estils de text del patró</a:t>
            </a:r>
          </a:p>
          <a:p>
            <a:pPr lvl="1"/>
            <a:r>
              <a:rPr lang="ca-ES" noProof="0" dirty="0"/>
              <a:t>Segon nivell</a:t>
            </a:r>
          </a:p>
        </p:txBody>
      </p:sp>
    </p:spTree>
    <p:extLst>
      <p:ext uri="{BB962C8B-B14F-4D97-AF65-F5344CB8AC3E}">
        <p14:creationId xmlns:p14="http://schemas.microsoft.com/office/powerpoint/2010/main" val="239324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listat -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 flipV="1">
            <a:off x="-6351" y="1376365"/>
            <a:ext cx="7012517" cy="5032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_tradnl" sz="13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233362"/>
            <a:ext cx="10363200" cy="6707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900"/>
            </a:lvl1pPr>
          </a:lstStyle>
          <a:p>
            <a:r>
              <a:rPr lang="ca-ES" noProof="0" dirty="0"/>
              <a:t>Feu clic per modificar l’estil del títol del patró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06168" y="1375459"/>
            <a:ext cx="5185833" cy="5032374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E8B4"/>
              </a:buClr>
              <a:buSzTx/>
              <a:buFont typeface="Arial" charset="0"/>
              <a:buNone/>
              <a:tabLst/>
              <a:defRPr/>
            </a:pPr>
            <a:r>
              <a:rPr lang="ca-ES" noProof="0"/>
              <a:t>Imatge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1" hasCustomPrompt="1"/>
          </p:nvPr>
        </p:nvSpPr>
        <p:spPr>
          <a:xfrm>
            <a:off x="7232697" y="6226503"/>
            <a:ext cx="4121103" cy="182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700"/>
            </a:lvl1pPr>
            <a:lvl2pPr marL="457200" indent="0">
              <a:buFont typeface="Arial" charset="0"/>
              <a:buNone/>
              <a:defRPr sz="700"/>
            </a:lvl2pPr>
          </a:lstStyle>
          <a:p>
            <a:pPr lvl="0"/>
            <a:r>
              <a:rPr lang="es-ES_tradnl" dirty="0"/>
              <a:t>Cites: Open Sans </a:t>
            </a:r>
            <a:r>
              <a:rPr lang="es-ES_tradnl" dirty="0" err="1"/>
              <a:t>cos</a:t>
            </a:r>
            <a:r>
              <a:rPr lang="es-ES_tradnl" dirty="0"/>
              <a:t> 7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F431609-4D7E-0747-92E6-E696D8EA913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16786" y="1825625"/>
            <a:ext cx="4163356" cy="4132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8EA5"/>
              </a:buClr>
              <a:buSzPct val="75000"/>
              <a:buFontTx/>
              <a:buBlip>
                <a:blip r:embed="rId2"/>
              </a:buBlip>
              <a:tabLst/>
              <a:defRPr sz="1400" baseline="0"/>
            </a:lvl1pPr>
          </a:lstStyle>
          <a:p>
            <a:pPr marL="0" lvl="0" indent="0">
              <a:buNone/>
            </a:pPr>
            <a:r>
              <a:rPr lang="ca-ES" b="1" noProof="0" dirty="0"/>
              <a:t>LLISTAT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  <a:p>
            <a:pPr lvl="0"/>
            <a:r>
              <a:rPr lang="ca-E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5683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4 Forma libre">
            <a:extLst>
              <a:ext uri="{FF2B5EF4-FFF2-40B4-BE49-F238E27FC236}">
                <a16:creationId xmlns:a16="http://schemas.microsoft.com/office/drawing/2014/main" id="{64FB97BF-A41E-463D-9210-F279A1090B1B}"/>
              </a:ext>
            </a:extLst>
          </p:cNvPr>
          <p:cNvSpPr/>
          <p:nvPr userDrawn="1"/>
        </p:nvSpPr>
        <p:spPr>
          <a:xfrm rot="-1080000">
            <a:off x="10897438" y="-189691"/>
            <a:ext cx="1448796" cy="1461681"/>
          </a:xfrm>
          <a:custGeom>
            <a:avLst/>
            <a:gdLst>
              <a:gd name="connsiteX0" fmla="*/ 0 w 1284348"/>
              <a:gd name="connsiteY0" fmla="*/ 642174 h 1284348"/>
              <a:gd name="connsiteX1" fmla="*/ 188089 w 1284348"/>
              <a:gd name="connsiteY1" fmla="*/ 188088 h 1284348"/>
              <a:gd name="connsiteX2" fmla="*/ 642175 w 1284348"/>
              <a:gd name="connsiteY2" fmla="*/ 0 h 1284348"/>
              <a:gd name="connsiteX3" fmla="*/ 1096261 w 1284348"/>
              <a:gd name="connsiteY3" fmla="*/ 188089 h 1284348"/>
              <a:gd name="connsiteX4" fmla="*/ 1284349 w 1284348"/>
              <a:gd name="connsiteY4" fmla="*/ 642175 h 1284348"/>
              <a:gd name="connsiteX5" fmla="*/ 1096260 w 1284348"/>
              <a:gd name="connsiteY5" fmla="*/ 1096261 h 1284348"/>
              <a:gd name="connsiteX6" fmla="*/ 642174 w 1284348"/>
              <a:gd name="connsiteY6" fmla="*/ 1284349 h 1284348"/>
              <a:gd name="connsiteX7" fmla="*/ 188088 w 1284348"/>
              <a:gd name="connsiteY7" fmla="*/ 1096260 h 1284348"/>
              <a:gd name="connsiteX8" fmla="*/ 0 w 1284348"/>
              <a:gd name="connsiteY8" fmla="*/ 642174 h 1284348"/>
              <a:gd name="connsiteX0" fmla="*/ 0 w 1284349"/>
              <a:gd name="connsiteY0" fmla="*/ 642174 h 1311630"/>
              <a:gd name="connsiteX1" fmla="*/ 188089 w 1284349"/>
              <a:gd name="connsiteY1" fmla="*/ 188088 h 1311630"/>
              <a:gd name="connsiteX2" fmla="*/ 642175 w 1284349"/>
              <a:gd name="connsiteY2" fmla="*/ 0 h 1311630"/>
              <a:gd name="connsiteX3" fmla="*/ 1096261 w 1284349"/>
              <a:gd name="connsiteY3" fmla="*/ 188089 h 1311630"/>
              <a:gd name="connsiteX4" fmla="*/ 1284349 w 1284349"/>
              <a:gd name="connsiteY4" fmla="*/ 642175 h 1311630"/>
              <a:gd name="connsiteX5" fmla="*/ 1096260 w 1284349"/>
              <a:gd name="connsiteY5" fmla="*/ 1096261 h 1311630"/>
              <a:gd name="connsiteX6" fmla="*/ 826766 w 1284349"/>
              <a:gd name="connsiteY6" fmla="*/ 1259944 h 1311630"/>
              <a:gd name="connsiteX7" fmla="*/ 642174 w 1284349"/>
              <a:gd name="connsiteY7" fmla="*/ 1284349 h 1311630"/>
              <a:gd name="connsiteX8" fmla="*/ 188088 w 1284349"/>
              <a:gd name="connsiteY8" fmla="*/ 1096260 h 1311630"/>
              <a:gd name="connsiteX9" fmla="*/ 0 w 1284349"/>
              <a:gd name="connsiteY9" fmla="*/ 642174 h 1311630"/>
              <a:gd name="connsiteX0" fmla="*/ 0 w 1284349"/>
              <a:gd name="connsiteY0" fmla="*/ 642174 h 1311630"/>
              <a:gd name="connsiteX1" fmla="*/ 188089 w 1284349"/>
              <a:gd name="connsiteY1" fmla="*/ 188088 h 1311630"/>
              <a:gd name="connsiteX2" fmla="*/ 642175 w 1284349"/>
              <a:gd name="connsiteY2" fmla="*/ 0 h 1311630"/>
              <a:gd name="connsiteX3" fmla="*/ 1096261 w 1284349"/>
              <a:gd name="connsiteY3" fmla="*/ 188089 h 1311630"/>
              <a:gd name="connsiteX4" fmla="*/ 1284349 w 1284349"/>
              <a:gd name="connsiteY4" fmla="*/ 642175 h 1311630"/>
              <a:gd name="connsiteX5" fmla="*/ 1096260 w 1284349"/>
              <a:gd name="connsiteY5" fmla="*/ 1096261 h 1311630"/>
              <a:gd name="connsiteX6" fmla="*/ 826766 w 1284349"/>
              <a:gd name="connsiteY6" fmla="*/ 1259944 h 1311630"/>
              <a:gd name="connsiteX7" fmla="*/ 642174 w 1284349"/>
              <a:gd name="connsiteY7" fmla="*/ 1284349 h 1311630"/>
              <a:gd name="connsiteX8" fmla="*/ 188088 w 1284349"/>
              <a:gd name="connsiteY8" fmla="*/ 1096260 h 1311630"/>
              <a:gd name="connsiteX9" fmla="*/ 0 w 1284349"/>
              <a:gd name="connsiteY9" fmla="*/ 642174 h 1311630"/>
              <a:gd name="connsiteX0" fmla="*/ 0 w 1284349"/>
              <a:gd name="connsiteY0" fmla="*/ 642174 h 1311630"/>
              <a:gd name="connsiteX1" fmla="*/ 188089 w 1284349"/>
              <a:gd name="connsiteY1" fmla="*/ 188088 h 1311630"/>
              <a:gd name="connsiteX2" fmla="*/ 642175 w 1284349"/>
              <a:gd name="connsiteY2" fmla="*/ 0 h 1311630"/>
              <a:gd name="connsiteX3" fmla="*/ 1096261 w 1284349"/>
              <a:gd name="connsiteY3" fmla="*/ 188089 h 1311630"/>
              <a:gd name="connsiteX4" fmla="*/ 1284349 w 1284349"/>
              <a:gd name="connsiteY4" fmla="*/ 642175 h 1311630"/>
              <a:gd name="connsiteX5" fmla="*/ 1096260 w 1284349"/>
              <a:gd name="connsiteY5" fmla="*/ 1096261 h 1311630"/>
              <a:gd name="connsiteX6" fmla="*/ 826766 w 1284349"/>
              <a:gd name="connsiteY6" fmla="*/ 1259944 h 1311630"/>
              <a:gd name="connsiteX7" fmla="*/ 642174 w 1284349"/>
              <a:gd name="connsiteY7" fmla="*/ 1284349 h 1311630"/>
              <a:gd name="connsiteX8" fmla="*/ 188088 w 1284349"/>
              <a:gd name="connsiteY8" fmla="*/ 1096260 h 1311630"/>
              <a:gd name="connsiteX9" fmla="*/ 0 w 1284349"/>
              <a:gd name="connsiteY9" fmla="*/ 642174 h 1311630"/>
              <a:gd name="connsiteX0" fmla="*/ 0 w 1284349"/>
              <a:gd name="connsiteY0" fmla="*/ 642174 h 1311630"/>
              <a:gd name="connsiteX1" fmla="*/ 188089 w 1284349"/>
              <a:gd name="connsiteY1" fmla="*/ 188088 h 1311630"/>
              <a:gd name="connsiteX2" fmla="*/ 642175 w 1284349"/>
              <a:gd name="connsiteY2" fmla="*/ 0 h 1311630"/>
              <a:gd name="connsiteX3" fmla="*/ 1096261 w 1284349"/>
              <a:gd name="connsiteY3" fmla="*/ 188089 h 1311630"/>
              <a:gd name="connsiteX4" fmla="*/ 1284349 w 1284349"/>
              <a:gd name="connsiteY4" fmla="*/ 642175 h 1311630"/>
              <a:gd name="connsiteX5" fmla="*/ 1096260 w 1284349"/>
              <a:gd name="connsiteY5" fmla="*/ 1096261 h 1311630"/>
              <a:gd name="connsiteX6" fmla="*/ 826766 w 1284349"/>
              <a:gd name="connsiteY6" fmla="*/ 1259944 h 1311630"/>
              <a:gd name="connsiteX7" fmla="*/ 642174 w 1284349"/>
              <a:gd name="connsiteY7" fmla="*/ 1284349 h 1311630"/>
              <a:gd name="connsiteX8" fmla="*/ 188088 w 1284349"/>
              <a:gd name="connsiteY8" fmla="*/ 1096260 h 1311630"/>
              <a:gd name="connsiteX9" fmla="*/ 0 w 1284349"/>
              <a:gd name="connsiteY9" fmla="*/ 642174 h 1311630"/>
              <a:gd name="connsiteX0" fmla="*/ 0 w 1284349"/>
              <a:gd name="connsiteY0" fmla="*/ 642174 h 1291714"/>
              <a:gd name="connsiteX1" fmla="*/ 188089 w 1284349"/>
              <a:gd name="connsiteY1" fmla="*/ 188088 h 1291714"/>
              <a:gd name="connsiteX2" fmla="*/ 642175 w 1284349"/>
              <a:gd name="connsiteY2" fmla="*/ 0 h 1291714"/>
              <a:gd name="connsiteX3" fmla="*/ 1096261 w 1284349"/>
              <a:gd name="connsiteY3" fmla="*/ 188089 h 1291714"/>
              <a:gd name="connsiteX4" fmla="*/ 1284349 w 1284349"/>
              <a:gd name="connsiteY4" fmla="*/ 642175 h 1291714"/>
              <a:gd name="connsiteX5" fmla="*/ 1096260 w 1284349"/>
              <a:gd name="connsiteY5" fmla="*/ 1096261 h 1291714"/>
              <a:gd name="connsiteX6" fmla="*/ 826766 w 1284349"/>
              <a:gd name="connsiteY6" fmla="*/ 1259944 h 1291714"/>
              <a:gd name="connsiteX7" fmla="*/ 642174 w 1284349"/>
              <a:gd name="connsiteY7" fmla="*/ 1284349 h 1291714"/>
              <a:gd name="connsiteX8" fmla="*/ 188088 w 1284349"/>
              <a:gd name="connsiteY8" fmla="*/ 1096260 h 1291714"/>
              <a:gd name="connsiteX9" fmla="*/ 0 w 1284349"/>
              <a:gd name="connsiteY9" fmla="*/ 642174 h 1291714"/>
              <a:gd name="connsiteX0" fmla="*/ 0 w 1284349"/>
              <a:gd name="connsiteY0" fmla="*/ 642174 h 1291714"/>
              <a:gd name="connsiteX1" fmla="*/ 188089 w 1284349"/>
              <a:gd name="connsiteY1" fmla="*/ 188088 h 1291714"/>
              <a:gd name="connsiteX2" fmla="*/ 642175 w 1284349"/>
              <a:gd name="connsiteY2" fmla="*/ 0 h 1291714"/>
              <a:gd name="connsiteX3" fmla="*/ 1096261 w 1284349"/>
              <a:gd name="connsiteY3" fmla="*/ 188089 h 1291714"/>
              <a:gd name="connsiteX4" fmla="*/ 1284349 w 1284349"/>
              <a:gd name="connsiteY4" fmla="*/ 642175 h 1291714"/>
              <a:gd name="connsiteX5" fmla="*/ 1096260 w 1284349"/>
              <a:gd name="connsiteY5" fmla="*/ 1096261 h 1291714"/>
              <a:gd name="connsiteX6" fmla="*/ 826766 w 1284349"/>
              <a:gd name="connsiteY6" fmla="*/ 1259944 h 1291714"/>
              <a:gd name="connsiteX7" fmla="*/ 642174 w 1284349"/>
              <a:gd name="connsiteY7" fmla="*/ 1284349 h 1291714"/>
              <a:gd name="connsiteX8" fmla="*/ 188088 w 1284349"/>
              <a:gd name="connsiteY8" fmla="*/ 1096260 h 1291714"/>
              <a:gd name="connsiteX9" fmla="*/ 0 w 1284349"/>
              <a:gd name="connsiteY9" fmla="*/ 642174 h 1291714"/>
              <a:gd name="connsiteX0" fmla="*/ 0 w 1284349"/>
              <a:gd name="connsiteY0" fmla="*/ 642174 h 1291714"/>
              <a:gd name="connsiteX1" fmla="*/ 188089 w 1284349"/>
              <a:gd name="connsiteY1" fmla="*/ 188088 h 1291714"/>
              <a:gd name="connsiteX2" fmla="*/ 642175 w 1284349"/>
              <a:gd name="connsiteY2" fmla="*/ 0 h 1291714"/>
              <a:gd name="connsiteX3" fmla="*/ 1096261 w 1284349"/>
              <a:gd name="connsiteY3" fmla="*/ 188089 h 1291714"/>
              <a:gd name="connsiteX4" fmla="*/ 1284349 w 1284349"/>
              <a:gd name="connsiteY4" fmla="*/ 642175 h 1291714"/>
              <a:gd name="connsiteX5" fmla="*/ 1096260 w 1284349"/>
              <a:gd name="connsiteY5" fmla="*/ 1096261 h 1291714"/>
              <a:gd name="connsiteX6" fmla="*/ 826766 w 1284349"/>
              <a:gd name="connsiteY6" fmla="*/ 1259944 h 1291714"/>
              <a:gd name="connsiteX7" fmla="*/ 642174 w 1284349"/>
              <a:gd name="connsiteY7" fmla="*/ 1284349 h 1291714"/>
              <a:gd name="connsiteX8" fmla="*/ 188088 w 1284349"/>
              <a:gd name="connsiteY8" fmla="*/ 1096260 h 1291714"/>
              <a:gd name="connsiteX9" fmla="*/ 0 w 1284349"/>
              <a:gd name="connsiteY9" fmla="*/ 642174 h 1291714"/>
              <a:gd name="connsiteX0" fmla="*/ 0 w 1284349"/>
              <a:gd name="connsiteY0" fmla="*/ 642174 h 1284349"/>
              <a:gd name="connsiteX1" fmla="*/ 188089 w 1284349"/>
              <a:gd name="connsiteY1" fmla="*/ 188088 h 1284349"/>
              <a:gd name="connsiteX2" fmla="*/ 642175 w 1284349"/>
              <a:gd name="connsiteY2" fmla="*/ 0 h 1284349"/>
              <a:gd name="connsiteX3" fmla="*/ 1096261 w 1284349"/>
              <a:gd name="connsiteY3" fmla="*/ 188089 h 1284349"/>
              <a:gd name="connsiteX4" fmla="*/ 1284349 w 1284349"/>
              <a:gd name="connsiteY4" fmla="*/ 642175 h 1284349"/>
              <a:gd name="connsiteX5" fmla="*/ 1096260 w 1284349"/>
              <a:gd name="connsiteY5" fmla="*/ 1096261 h 1284349"/>
              <a:gd name="connsiteX6" fmla="*/ 826766 w 1284349"/>
              <a:gd name="connsiteY6" fmla="*/ 1259944 h 1284349"/>
              <a:gd name="connsiteX7" fmla="*/ 642174 w 1284349"/>
              <a:gd name="connsiteY7" fmla="*/ 1284349 h 1284349"/>
              <a:gd name="connsiteX8" fmla="*/ 188088 w 1284349"/>
              <a:gd name="connsiteY8" fmla="*/ 1096260 h 1284349"/>
              <a:gd name="connsiteX9" fmla="*/ 0 w 1284349"/>
              <a:gd name="connsiteY9" fmla="*/ 642174 h 1284349"/>
              <a:gd name="connsiteX0" fmla="*/ 0 w 1284349"/>
              <a:gd name="connsiteY0" fmla="*/ 642174 h 1284349"/>
              <a:gd name="connsiteX1" fmla="*/ 188089 w 1284349"/>
              <a:gd name="connsiteY1" fmla="*/ 188088 h 1284349"/>
              <a:gd name="connsiteX2" fmla="*/ 642175 w 1284349"/>
              <a:gd name="connsiteY2" fmla="*/ 0 h 1284349"/>
              <a:gd name="connsiteX3" fmla="*/ 1096261 w 1284349"/>
              <a:gd name="connsiteY3" fmla="*/ 188089 h 1284349"/>
              <a:gd name="connsiteX4" fmla="*/ 1284349 w 1284349"/>
              <a:gd name="connsiteY4" fmla="*/ 642175 h 1284349"/>
              <a:gd name="connsiteX5" fmla="*/ 1096260 w 1284349"/>
              <a:gd name="connsiteY5" fmla="*/ 1096261 h 1284349"/>
              <a:gd name="connsiteX6" fmla="*/ 826766 w 1284349"/>
              <a:gd name="connsiteY6" fmla="*/ 1259944 h 1284349"/>
              <a:gd name="connsiteX7" fmla="*/ 642174 w 1284349"/>
              <a:gd name="connsiteY7" fmla="*/ 1284349 h 1284349"/>
              <a:gd name="connsiteX8" fmla="*/ 188088 w 1284349"/>
              <a:gd name="connsiteY8" fmla="*/ 1096260 h 1284349"/>
              <a:gd name="connsiteX9" fmla="*/ 0 w 1284349"/>
              <a:gd name="connsiteY9" fmla="*/ 642174 h 1284349"/>
              <a:gd name="connsiteX0" fmla="*/ 0 w 1284349"/>
              <a:gd name="connsiteY0" fmla="*/ 642174 h 1284349"/>
              <a:gd name="connsiteX1" fmla="*/ 188089 w 1284349"/>
              <a:gd name="connsiteY1" fmla="*/ 188088 h 1284349"/>
              <a:gd name="connsiteX2" fmla="*/ 642175 w 1284349"/>
              <a:gd name="connsiteY2" fmla="*/ 0 h 1284349"/>
              <a:gd name="connsiteX3" fmla="*/ 1096261 w 1284349"/>
              <a:gd name="connsiteY3" fmla="*/ 188089 h 1284349"/>
              <a:gd name="connsiteX4" fmla="*/ 1284349 w 1284349"/>
              <a:gd name="connsiteY4" fmla="*/ 642175 h 1284349"/>
              <a:gd name="connsiteX5" fmla="*/ 1096260 w 1284349"/>
              <a:gd name="connsiteY5" fmla="*/ 1096261 h 1284349"/>
              <a:gd name="connsiteX6" fmla="*/ 826766 w 1284349"/>
              <a:gd name="connsiteY6" fmla="*/ 1259944 h 1284349"/>
              <a:gd name="connsiteX7" fmla="*/ 642174 w 1284349"/>
              <a:gd name="connsiteY7" fmla="*/ 1284349 h 1284349"/>
              <a:gd name="connsiteX8" fmla="*/ 188088 w 1284349"/>
              <a:gd name="connsiteY8" fmla="*/ 1096260 h 1284349"/>
              <a:gd name="connsiteX9" fmla="*/ 0 w 1284349"/>
              <a:gd name="connsiteY9" fmla="*/ 642174 h 1284349"/>
              <a:gd name="connsiteX0" fmla="*/ 0 w 1284349"/>
              <a:gd name="connsiteY0" fmla="*/ 642174 h 1284349"/>
              <a:gd name="connsiteX1" fmla="*/ 188089 w 1284349"/>
              <a:gd name="connsiteY1" fmla="*/ 188088 h 1284349"/>
              <a:gd name="connsiteX2" fmla="*/ 642175 w 1284349"/>
              <a:gd name="connsiteY2" fmla="*/ 0 h 1284349"/>
              <a:gd name="connsiteX3" fmla="*/ 1096261 w 1284349"/>
              <a:gd name="connsiteY3" fmla="*/ 188089 h 1284349"/>
              <a:gd name="connsiteX4" fmla="*/ 1284349 w 1284349"/>
              <a:gd name="connsiteY4" fmla="*/ 642175 h 1284349"/>
              <a:gd name="connsiteX5" fmla="*/ 1096260 w 1284349"/>
              <a:gd name="connsiteY5" fmla="*/ 1096261 h 1284349"/>
              <a:gd name="connsiteX6" fmla="*/ 826766 w 1284349"/>
              <a:gd name="connsiteY6" fmla="*/ 1259944 h 1284349"/>
              <a:gd name="connsiteX7" fmla="*/ 642174 w 1284349"/>
              <a:gd name="connsiteY7" fmla="*/ 1284349 h 1284349"/>
              <a:gd name="connsiteX8" fmla="*/ 188088 w 1284349"/>
              <a:gd name="connsiteY8" fmla="*/ 1096260 h 1284349"/>
              <a:gd name="connsiteX9" fmla="*/ 0 w 1284349"/>
              <a:gd name="connsiteY9" fmla="*/ 642174 h 1284349"/>
              <a:gd name="connsiteX0" fmla="*/ 0 w 1314801"/>
              <a:gd name="connsiteY0" fmla="*/ 642174 h 1284349"/>
              <a:gd name="connsiteX1" fmla="*/ 188089 w 1314801"/>
              <a:gd name="connsiteY1" fmla="*/ 188088 h 1284349"/>
              <a:gd name="connsiteX2" fmla="*/ 642175 w 1314801"/>
              <a:gd name="connsiteY2" fmla="*/ 0 h 1284349"/>
              <a:gd name="connsiteX3" fmla="*/ 1096261 w 1314801"/>
              <a:gd name="connsiteY3" fmla="*/ 188089 h 1284349"/>
              <a:gd name="connsiteX4" fmla="*/ 1284349 w 1314801"/>
              <a:gd name="connsiteY4" fmla="*/ 642175 h 1284349"/>
              <a:gd name="connsiteX5" fmla="*/ 913548 w 1314801"/>
              <a:gd name="connsiteY5" fmla="*/ 992858 h 1284349"/>
              <a:gd name="connsiteX6" fmla="*/ 826766 w 1314801"/>
              <a:gd name="connsiteY6" fmla="*/ 1259944 h 1284349"/>
              <a:gd name="connsiteX7" fmla="*/ 642174 w 1314801"/>
              <a:gd name="connsiteY7" fmla="*/ 1284349 h 1284349"/>
              <a:gd name="connsiteX8" fmla="*/ 188088 w 1314801"/>
              <a:gd name="connsiteY8" fmla="*/ 1096260 h 1284349"/>
              <a:gd name="connsiteX9" fmla="*/ 0 w 1314801"/>
              <a:gd name="connsiteY9" fmla="*/ 642174 h 1284349"/>
              <a:gd name="connsiteX0" fmla="*/ 0 w 1314801"/>
              <a:gd name="connsiteY0" fmla="*/ 642174 h 1284349"/>
              <a:gd name="connsiteX1" fmla="*/ 188089 w 1314801"/>
              <a:gd name="connsiteY1" fmla="*/ 188088 h 1284349"/>
              <a:gd name="connsiteX2" fmla="*/ 642175 w 1314801"/>
              <a:gd name="connsiteY2" fmla="*/ 0 h 1284349"/>
              <a:gd name="connsiteX3" fmla="*/ 1096261 w 1314801"/>
              <a:gd name="connsiteY3" fmla="*/ 188089 h 1284349"/>
              <a:gd name="connsiteX4" fmla="*/ 1284349 w 1314801"/>
              <a:gd name="connsiteY4" fmla="*/ 642175 h 1284349"/>
              <a:gd name="connsiteX5" fmla="*/ 913548 w 1314801"/>
              <a:gd name="connsiteY5" fmla="*/ 992858 h 1284349"/>
              <a:gd name="connsiteX6" fmla="*/ 826766 w 1314801"/>
              <a:gd name="connsiteY6" fmla="*/ 1259944 h 1284349"/>
              <a:gd name="connsiteX7" fmla="*/ 642174 w 1314801"/>
              <a:gd name="connsiteY7" fmla="*/ 1284349 h 1284349"/>
              <a:gd name="connsiteX8" fmla="*/ 188088 w 1314801"/>
              <a:gd name="connsiteY8" fmla="*/ 1096260 h 1284349"/>
              <a:gd name="connsiteX9" fmla="*/ 0 w 1314801"/>
              <a:gd name="connsiteY9" fmla="*/ 642174 h 1284349"/>
              <a:gd name="connsiteX0" fmla="*/ 0 w 1163849"/>
              <a:gd name="connsiteY0" fmla="*/ 642174 h 1284349"/>
              <a:gd name="connsiteX1" fmla="*/ 188089 w 1163849"/>
              <a:gd name="connsiteY1" fmla="*/ 188088 h 1284349"/>
              <a:gd name="connsiteX2" fmla="*/ 642175 w 1163849"/>
              <a:gd name="connsiteY2" fmla="*/ 0 h 1284349"/>
              <a:gd name="connsiteX3" fmla="*/ 1096261 w 1163849"/>
              <a:gd name="connsiteY3" fmla="*/ 188089 h 1284349"/>
              <a:gd name="connsiteX4" fmla="*/ 1047705 w 1163849"/>
              <a:gd name="connsiteY4" fmla="*/ 579963 h 1284349"/>
              <a:gd name="connsiteX5" fmla="*/ 913548 w 1163849"/>
              <a:gd name="connsiteY5" fmla="*/ 992858 h 1284349"/>
              <a:gd name="connsiteX6" fmla="*/ 826766 w 1163849"/>
              <a:gd name="connsiteY6" fmla="*/ 1259944 h 1284349"/>
              <a:gd name="connsiteX7" fmla="*/ 642174 w 1163849"/>
              <a:gd name="connsiteY7" fmla="*/ 1284349 h 1284349"/>
              <a:gd name="connsiteX8" fmla="*/ 188088 w 1163849"/>
              <a:gd name="connsiteY8" fmla="*/ 1096260 h 1284349"/>
              <a:gd name="connsiteX9" fmla="*/ 0 w 1163849"/>
              <a:gd name="connsiteY9" fmla="*/ 642174 h 1284349"/>
              <a:gd name="connsiteX0" fmla="*/ 0 w 1163849"/>
              <a:gd name="connsiteY0" fmla="*/ 642174 h 1284349"/>
              <a:gd name="connsiteX1" fmla="*/ 188089 w 1163849"/>
              <a:gd name="connsiteY1" fmla="*/ 188088 h 1284349"/>
              <a:gd name="connsiteX2" fmla="*/ 642175 w 1163849"/>
              <a:gd name="connsiteY2" fmla="*/ 0 h 1284349"/>
              <a:gd name="connsiteX3" fmla="*/ 1096261 w 1163849"/>
              <a:gd name="connsiteY3" fmla="*/ 188089 h 1284349"/>
              <a:gd name="connsiteX4" fmla="*/ 1047705 w 1163849"/>
              <a:gd name="connsiteY4" fmla="*/ 579963 h 1284349"/>
              <a:gd name="connsiteX5" fmla="*/ 913548 w 1163849"/>
              <a:gd name="connsiteY5" fmla="*/ 992858 h 1284349"/>
              <a:gd name="connsiteX6" fmla="*/ 826766 w 1163849"/>
              <a:gd name="connsiteY6" fmla="*/ 1259944 h 1284349"/>
              <a:gd name="connsiteX7" fmla="*/ 642174 w 1163849"/>
              <a:gd name="connsiteY7" fmla="*/ 1284349 h 1284349"/>
              <a:gd name="connsiteX8" fmla="*/ 188088 w 1163849"/>
              <a:gd name="connsiteY8" fmla="*/ 1096260 h 1284349"/>
              <a:gd name="connsiteX9" fmla="*/ 0 w 1163849"/>
              <a:gd name="connsiteY9" fmla="*/ 642174 h 1284349"/>
              <a:gd name="connsiteX0" fmla="*/ 0 w 1163849"/>
              <a:gd name="connsiteY0" fmla="*/ 642174 h 1284349"/>
              <a:gd name="connsiteX1" fmla="*/ 188089 w 1163849"/>
              <a:gd name="connsiteY1" fmla="*/ 188088 h 1284349"/>
              <a:gd name="connsiteX2" fmla="*/ 642175 w 1163849"/>
              <a:gd name="connsiteY2" fmla="*/ 0 h 1284349"/>
              <a:gd name="connsiteX3" fmla="*/ 1096261 w 1163849"/>
              <a:gd name="connsiteY3" fmla="*/ 188089 h 1284349"/>
              <a:gd name="connsiteX4" fmla="*/ 1047705 w 1163849"/>
              <a:gd name="connsiteY4" fmla="*/ 579963 h 1284349"/>
              <a:gd name="connsiteX5" fmla="*/ 913548 w 1163849"/>
              <a:gd name="connsiteY5" fmla="*/ 992858 h 1284349"/>
              <a:gd name="connsiteX6" fmla="*/ 826766 w 1163849"/>
              <a:gd name="connsiteY6" fmla="*/ 1259944 h 1284349"/>
              <a:gd name="connsiteX7" fmla="*/ 642174 w 1163849"/>
              <a:gd name="connsiteY7" fmla="*/ 1284349 h 1284349"/>
              <a:gd name="connsiteX8" fmla="*/ 188088 w 1163849"/>
              <a:gd name="connsiteY8" fmla="*/ 1096260 h 1284349"/>
              <a:gd name="connsiteX9" fmla="*/ 0 w 1163849"/>
              <a:gd name="connsiteY9" fmla="*/ 642174 h 1284349"/>
              <a:gd name="connsiteX0" fmla="*/ 0 w 1163849"/>
              <a:gd name="connsiteY0" fmla="*/ 642174 h 1284349"/>
              <a:gd name="connsiteX1" fmla="*/ 188089 w 1163849"/>
              <a:gd name="connsiteY1" fmla="*/ 188088 h 1284349"/>
              <a:gd name="connsiteX2" fmla="*/ 642175 w 1163849"/>
              <a:gd name="connsiteY2" fmla="*/ 0 h 1284349"/>
              <a:gd name="connsiteX3" fmla="*/ 1096261 w 1163849"/>
              <a:gd name="connsiteY3" fmla="*/ 188089 h 1284349"/>
              <a:gd name="connsiteX4" fmla="*/ 1047705 w 1163849"/>
              <a:gd name="connsiteY4" fmla="*/ 579963 h 1284349"/>
              <a:gd name="connsiteX5" fmla="*/ 913548 w 1163849"/>
              <a:gd name="connsiteY5" fmla="*/ 992858 h 1284349"/>
              <a:gd name="connsiteX6" fmla="*/ 826766 w 1163849"/>
              <a:gd name="connsiteY6" fmla="*/ 1259944 h 1284349"/>
              <a:gd name="connsiteX7" fmla="*/ 642174 w 1163849"/>
              <a:gd name="connsiteY7" fmla="*/ 1284349 h 1284349"/>
              <a:gd name="connsiteX8" fmla="*/ 188088 w 1163849"/>
              <a:gd name="connsiteY8" fmla="*/ 1096260 h 1284349"/>
              <a:gd name="connsiteX9" fmla="*/ 0 w 1163849"/>
              <a:gd name="connsiteY9" fmla="*/ 642174 h 1284349"/>
              <a:gd name="connsiteX0" fmla="*/ 0 w 1163849"/>
              <a:gd name="connsiteY0" fmla="*/ 642174 h 1284349"/>
              <a:gd name="connsiteX1" fmla="*/ 188089 w 1163849"/>
              <a:gd name="connsiteY1" fmla="*/ 188088 h 1284349"/>
              <a:gd name="connsiteX2" fmla="*/ 642175 w 1163849"/>
              <a:gd name="connsiteY2" fmla="*/ 0 h 1284349"/>
              <a:gd name="connsiteX3" fmla="*/ 1096261 w 1163849"/>
              <a:gd name="connsiteY3" fmla="*/ 188089 h 1284349"/>
              <a:gd name="connsiteX4" fmla="*/ 1047705 w 1163849"/>
              <a:gd name="connsiteY4" fmla="*/ 579963 h 1284349"/>
              <a:gd name="connsiteX5" fmla="*/ 913548 w 1163849"/>
              <a:gd name="connsiteY5" fmla="*/ 992858 h 1284349"/>
              <a:gd name="connsiteX6" fmla="*/ 826766 w 1163849"/>
              <a:gd name="connsiteY6" fmla="*/ 1259944 h 1284349"/>
              <a:gd name="connsiteX7" fmla="*/ 642174 w 1163849"/>
              <a:gd name="connsiteY7" fmla="*/ 1284349 h 1284349"/>
              <a:gd name="connsiteX8" fmla="*/ 188088 w 1163849"/>
              <a:gd name="connsiteY8" fmla="*/ 1096260 h 1284349"/>
              <a:gd name="connsiteX9" fmla="*/ 0 w 1163849"/>
              <a:gd name="connsiteY9" fmla="*/ 642174 h 1284349"/>
              <a:gd name="connsiteX0" fmla="*/ 0 w 1163849"/>
              <a:gd name="connsiteY0" fmla="*/ 642174 h 1284349"/>
              <a:gd name="connsiteX1" fmla="*/ 188089 w 1163849"/>
              <a:gd name="connsiteY1" fmla="*/ 188088 h 1284349"/>
              <a:gd name="connsiteX2" fmla="*/ 642175 w 1163849"/>
              <a:gd name="connsiteY2" fmla="*/ 0 h 1284349"/>
              <a:gd name="connsiteX3" fmla="*/ 1096261 w 1163849"/>
              <a:gd name="connsiteY3" fmla="*/ 188089 h 1284349"/>
              <a:gd name="connsiteX4" fmla="*/ 1047705 w 1163849"/>
              <a:gd name="connsiteY4" fmla="*/ 579963 h 1284349"/>
              <a:gd name="connsiteX5" fmla="*/ 913548 w 1163849"/>
              <a:gd name="connsiteY5" fmla="*/ 992858 h 1284349"/>
              <a:gd name="connsiteX6" fmla="*/ 826766 w 1163849"/>
              <a:gd name="connsiteY6" fmla="*/ 1259944 h 1284349"/>
              <a:gd name="connsiteX7" fmla="*/ 642174 w 1163849"/>
              <a:gd name="connsiteY7" fmla="*/ 1284349 h 1284349"/>
              <a:gd name="connsiteX8" fmla="*/ 188088 w 1163849"/>
              <a:gd name="connsiteY8" fmla="*/ 1096260 h 1284349"/>
              <a:gd name="connsiteX9" fmla="*/ 0 w 1163849"/>
              <a:gd name="connsiteY9" fmla="*/ 642174 h 1284349"/>
              <a:gd name="connsiteX0" fmla="*/ 0 w 1177053"/>
              <a:gd name="connsiteY0" fmla="*/ 509140 h 1151315"/>
              <a:gd name="connsiteX1" fmla="*/ 188089 w 1177053"/>
              <a:gd name="connsiteY1" fmla="*/ 55054 h 1151315"/>
              <a:gd name="connsiteX2" fmla="*/ 562951 w 1177053"/>
              <a:gd name="connsiteY2" fmla="*/ 178817 h 1151315"/>
              <a:gd name="connsiteX3" fmla="*/ 1096261 w 1177053"/>
              <a:gd name="connsiteY3" fmla="*/ 55055 h 1151315"/>
              <a:gd name="connsiteX4" fmla="*/ 1047705 w 1177053"/>
              <a:gd name="connsiteY4" fmla="*/ 446929 h 1151315"/>
              <a:gd name="connsiteX5" fmla="*/ 913548 w 1177053"/>
              <a:gd name="connsiteY5" fmla="*/ 859824 h 1151315"/>
              <a:gd name="connsiteX6" fmla="*/ 826766 w 1177053"/>
              <a:gd name="connsiteY6" fmla="*/ 1126910 h 1151315"/>
              <a:gd name="connsiteX7" fmla="*/ 642174 w 1177053"/>
              <a:gd name="connsiteY7" fmla="*/ 1151315 h 1151315"/>
              <a:gd name="connsiteX8" fmla="*/ 188088 w 1177053"/>
              <a:gd name="connsiteY8" fmla="*/ 963226 h 1151315"/>
              <a:gd name="connsiteX9" fmla="*/ 0 w 1177053"/>
              <a:gd name="connsiteY9" fmla="*/ 509140 h 1151315"/>
              <a:gd name="connsiteX0" fmla="*/ 0 w 1177053"/>
              <a:gd name="connsiteY0" fmla="*/ 498770 h 1140945"/>
              <a:gd name="connsiteX1" fmla="*/ 188089 w 1177053"/>
              <a:gd name="connsiteY1" fmla="*/ 44684 h 1140945"/>
              <a:gd name="connsiteX2" fmla="*/ 562951 w 1177053"/>
              <a:gd name="connsiteY2" fmla="*/ 168447 h 1140945"/>
              <a:gd name="connsiteX3" fmla="*/ 1096261 w 1177053"/>
              <a:gd name="connsiteY3" fmla="*/ 44685 h 1140945"/>
              <a:gd name="connsiteX4" fmla="*/ 1047705 w 1177053"/>
              <a:gd name="connsiteY4" fmla="*/ 436559 h 1140945"/>
              <a:gd name="connsiteX5" fmla="*/ 913548 w 1177053"/>
              <a:gd name="connsiteY5" fmla="*/ 849454 h 1140945"/>
              <a:gd name="connsiteX6" fmla="*/ 826766 w 1177053"/>
              <a:gd name="connsiteY6" fmla="*/ 1116540 h 1140945"/>
              <a:gd name="connsiteX7" fmla="*/ 642174 w 1177053"/>
              <a:gd name="connsiteY7" fmla="*/ 1140945 h 1140945"/>
              <a:gd name="connsiteX8" fmla="*/ 188088 w 1177053"/>
              <a:gd name="connsiteY8" fmla="*/ 952856 h 1140945"/>
              <a:gd name="connsiteX9" fmla="*/ 0 w 1177053"/>
              <a:gd name="connsiteY9" fmla="*/ 498770 h 1140945"/>
              <a:gd name="connsiteX0" fmla="*/ 0 w 1177053"/>
              <a:gd name="connsiteY0" fmla="*/ 498770 h 1140945"/>
              <a:gd name="connsiteX1" fmla="*/ 188089 w 1177053"/>
              <a:gd name="connsiteY1" fmla="*/ 44684 h 1140945"/>
              <a:gd name="connsiteX2" fmla="*/ 562951 w 1177053"/>
              <a:gd name="connsiteY2" fmla="*/ 168447 h 1140945"/>
              <a:gd name="connsiteX3" fmla="*/ 1096261 w 1177053"/>
              <a:gd name="connsiteY3" fmla="*/ 44685 h 1140945"/>
              <a:gd name="connsiteX4" fmla="*/ 1047705 w 1177053"/>
              <a:gd name="connsiteY4" fmla="*/ 436559 h 1140945"/>
              <a:gd name="connsiteX5" fmla="*/ 913548 w 1177053"/>
              <a:gd name="connsiteY5" fmla="*/ 849454 h 1140945"/>
              <a:gd name="connsiteX6" fmla="*/ 826766 w 1177053"/>
              <a:gd name="connsiteY6" fmla="*/ 1116540 h 1140945"/>
              <a:gd name="connsiteX7" fmla="*/ 642174 w 1177053"/>
              <a:gd name="connsiteY7" fmla="*/ 1140945 h 1140945"/>
              <a:gd name="connsiteX8" fmla="*/ 188088 w 1177053"/>
              <a:gd name="connsiteY8" fmla="*/ 952856 h 1140945"/>
              <a:gd name="connsiteX9" fmla="*/ 0 w 1177053"/>
              <a:gd name="connsiteY9" fmla="*/ 498770 h 1140945"/>
              <a:gd name="connsiteX0" fmla="*/ 0 w 1177053"/>
              <a:gd name="connsiteY0" fmla="*/ 498770 h 1140945"/>
              <a:gd name="connsiteX1" fmla="*/ 188089 w 1177053"/>
              <a:gd name="connsiteY1" fmla="*/ 44684 h 1140945"/>
              <a:gd name="connsiteX2" fmla="*/ 562951 w 1177053"/>
              <a:gd name="connsiteY2" fmla="*/ 168447 h 1140945"/>
              <a:gd name="connsiteX3" fmla="*/ 1096261 w 1177053"/>
              <a:gd name="connsiteY3" fmla="*/ 44685 h 1140945"/>
              <a:gd name="connsiteX4" fmla="*/ 1047705 w 1177053"/>
              <a:gd name="connsiteY4" fmla="*/ 436559 h 1140945"/>
              <a:gd name="connsiteX5" fmla="*/ 913548 w 1177053"/>
              <a:gd name="connsiteY5" fmla="*/ 849454 h 1140945"/>
              <a:gd name="connsiteX6" fmla="*/ 826766 w 1177053"/>
              <a:gd name="connsiteY6" fmla="*/ 1116540 h 1140945"/>
              <a:gd name="connsiteX7" fmla="*/ 642174 w 1177053"/>
              <a:gd name="connsiteY7" fmla="*/ 1140945 h 1140945"/>
              <a:gd name="connsiteX8" fmla="*/ 188088 w 1177053"/>
              <a:gd name="connsiteY8" fmla="*/ 952856 h 1140945"/>
              <a:gd name="connsiteX9" fmla="*/ 0 w 1177053"/>
              <a:gd name="connsiteY9" fmla="*/ 498770 h 1140945"/>
              <a:gd name="connsiteX0" fmla="*/ 0 w 1049191"/>
              <a:gd name="connsiteY0" fmla="*/ 454086 h 1096261"/>
              <a:gd name="connsiteX1" fmla="*/ 188089 w 1049191"/>
              <a:gd name="connsiteY1" fmla="*/ 0 h 1096261"/>
              <a:gd name="connsiteX2" fmla="*/ 562951 w 1049191"/>
              <a:gd name="connsiteY2" fmla="*/ 123763 h 1096261"/>
              <a:gd name="connsiteX3" fmla="*/ 948987 w 1049191"/>
              <a:gd name="connsiteY3" fmla="*/ 249194 h 1096261"/>
              <a:gd name="connsiteX4" fmla="*/ 1047705 w 1049191"/>
              <a:gd name="connsiteY4" fmla="*/ 391875 h 1096261"/>
              <a:gd name="connsiteX5" fmla="*/ 913548 w 1049191"/>
              <a:gd name="connsiteY5" fmla="*/ 804770 h 1096261"/>
              <a:gd name="connsiteX6" fmla="*/ 826766 w 1049191"/>
              <a:gd name="connsiteY6" fmla="*/ 1071856 h 1096261"/>
              <a:gd name="connsiteX7" fmla="*/ 642174 w 1049191"/>
              <a:gd name="connsiteY7" fmla="*/ 1096261 h 1096261"/>
              <a:gd name="connsiteX8" fmla="*/ 188088 w 1049191"/>
              <a:gd name="connsiteY8" fmla="*/ 908172 h 1096261"/>
              <a:gd name="connsiteX9" fmla="*/ 0 w 1049191"/>
              <a:gd name="connsiteY9" fmla="*/ 454086 h 1096261"/>
              <a:gd name="connsiteX0" fmla="*/ 0 w 1161004"/>
              <a:gd name="connsiteY0" fmla="*/ 454086 h 1096261"/>
              <a:gd name="connsiteX1" fmla="*/ 188089 w 1161004"/>
              <a:gd name="connsiteY1" fmla="*/ 0 h 1096261"/>
              <a:gd name="connsiteX2" fmla="*/ 562951 w 1161004"/>
              <a:gd name="connsiteY2" fmla="*/ 123763 h 1096261"/>
              <a:gd name="connsiteX3" fmla="*/ 1080212 w 1161004"/>
              <a:gd name="connsiteY3" fmla="*/ 291831 h 1096261"/>
              <a:gd name="connsiteX4" fmla="*/ 1047705 w 1161004"/>
              <a:gd name="connsiteY4" fmla="*/ 391875 h 1096261"/>
              <a:gd name="connsiteX5" fmla="*/ 913548 w 1161004"/>
              <a:gd name="connsiteY5" fmla="*/ 804770 h 1096261"/>
              <a:gd name="connsiteX6" fmla="*/ 826766 w 1161004"/>
              <a:gd name="connsiteY6" fmla="*/ 1071856 h 1096261"/>
              <a:gd name="connsiteX7" fmla="*/ 642174 w 1161004"/>
              <a:gd name="connsiteY7" fmla="*/ 1096261 h 1096261"/>
              <a:gd name="connsiteX8" fmla="*/ 188088 w 1161004"/>
              <a:gd name="connsiteY8" fmla="*/ 908172 h 1096261"/>
              <a:gd name="connsiteX9" fmla="*/ 0 w 1161004"/>
              <a:gd name="connsiteY9" fmla="*/ 454086 h 1096261"/>
              <a:gd name="connsiteX0" fmla="*/ 0 w 1161004"/>
              <a:gd name="connsiteY0" fmla="*/ 454086 h 1096261"/>
              <a:gd name="connsiteX1" fmla="*/ 188089 w 1161004"/>
              <a:gd name="connsiteY1" fmla="*/ 0 h 1096261"/>
              <a:gd name="connsiteX2" fmla="*/ 562951 w 1161004"/>
              <a:gd name="connsiteY2" fmla="*/ 123763 h 1096261"/>
              <a:gd name="connsiteX3" fmla="*/ 1080212 w 1161004"/>
              <a:gd name="connsiteY3" fmla="*/ 291831 h 1096261"/>
              <a:gd name="connsiteX4" fmla="*/ 1047705 w 1161004"/>
              <a:gd name="connsiteY4" fmla="*/ 391875 h 1096261"/>
              <a:gd name="connsiteX5" fmla="*/ 913548 w 1161004"/>
              <a:gd name="connsiteY5" fmla="*/ 804770 h 1096261"/>
              <a:gd name="connsiteX6" fmla="*/ 826766 w 1161004"/>
              <a:gd name="connsiteY6" fmla="*/ 1071856 h 1096261"/>
              <a:gd name="connsiteX7" fmla="*/ 642174 w 1161004"/>
              <a:gd name="connsiteY7" fmla="*/ 1096261 h 1096261"/>
              <a:gd name="connsiteX8" fmla="*/ 188088 w 1161004"/>
              <a:gd name="connsiteY8" fmla="*/ 908172 h 1096261"/>
              <a:gd name="connsiteX9" fmla="*/ 0 w 1161004"/>
              <a:gd name="connsiteY9" fmla="*/ 454086 h 1096261"/>
              <a:gd name="connsiteX0" fmla="*/ 0 w 1089632"/>
              <a:gd name="connsiteY0" fmla="*/ 454086 h 1096261"/>
              <a:gd name="connsiteX1" fmla="*/ 188089 w 1089632"/>
              <a:gd name="connsiteY1" fmla="*/ 0 h 1096261"/>
              <a:gd name="connsiteX2" fmla="*/ 562951 w 1089632"/>
              <a:gd name="connsiteY2" fmla="*/ 123763 h 1096261"/>
              <a:gd name="connsiteX3" fmla="*/ 1080212 w 1089632"/>
              <a:gd name="connsiteY3" fmla="*/ 291831 h 1096261"/>
              <a:gd name="connsiteX4" fmla="*/ 1047705 w 1089632"/>
              <a:gd name="connsiteY4" fmla="*/ 391875 h 1096261"/>
              <a:gd name="connsiteX5" fmla="*/ 913548 w 1089632"/>
              <a:gd name="connsiteY5" fmla="*/ 804770 h 1096261"/>
              <a:gd name="connsiteX6" fmla="*/ 826766 w 1089632"/>
              <a:gd name="connsiteY6" fmla="*/ 1071856 h 1096261"/>
              <a:gd name="connsiteX7" fmla="*/ 642174 w 1089632"/>
              <a:gd name="connsiteY7" fmla="*/ 1096261 h 1096261"/>
              <a:gd name="connsiteX8" fmla="*/ 188088 w 1089632"/>
              <a:gd name="connsiteY8" fmla="*/ 908172 h 1096261"/>
              <a:gd name="connsiteX9" fmla="*/ 0 w 1089632"/>
              <a:gd name="connsiteY9" fmla="*/ 454086 h 1096261"/>
              <a:gd name="connsiteX0" fmla="*/ 0 w 1086597"/>
              <a:gd name="connsiteY0" fmla="*/ 454086 h 1096261"/>
              <a:gd name="connsiteX1" fmla="*/ 188089 w 1086597"/>
              <a:gd name="connsiteY1" fmla="*/ 0 h 1096261"/>
              <a:gd name="connsiteX2" fmla="*/ 562951 w 1086597"/>
              <a:gd name="connsiteY2" fmla="*/ 123763 h 1096261"/>
              <a:gd name="connsiteX3" fmla="*/ 1080212 w 1086597"/>
              <a:gd name="connsiteY3" fmla="*/ 291831 h 1096261"/>
              <a:gd name="connsiteX4" fmla="*/ 1047705 w 1086597"/>
              <a:gd name="connsiteY4" fmla="*/ 391875 h 1096261"/>
              <a:gd name="connsiteX5" fmla="*/ 913548 w 1086597"/>
              <a:gd name="connsiteY5" fmla="*/ 804770 h 1096261"/>
              <a:gd name="connsiteX6" fmla="*/ 826766 w 1086597"/>
              <a:gd name="connsiteY6" fmla="*/ 1071856 h 1096261"/>
              <a:gd name="connsiteX7" fmla="*/ 642174 w 1086597"/>
              <a:gd name="connsiteY7" fmla="*/ 1096261 h 1096261"/>
              <a:gd name="connsiteX8" fmla="*/ 188088 w 1086597"/>
              <a:gd name="connsiteY8" fmla="*/ 908172 h 1096261"/>
              <a:gd name="connsiteX9" fmla="*/ 0 w 1086597"/>
              <a:gd name="connsiteY9" fmla="*/ 454086 h 1096261"/>
              <a:gd name="connsiteX0" fmla="*/ 0 w 1086597"/>
              <a:gd name="connsiteY0" fmla="*/ 454086 h 1096261"/>
              <a:gd name="connsiteX1" fmla="*/ 188089 w 1086597"/>
              <a:gd name="connsiteY1" fmla="*/ 0 h 1096261"/>
              <a:gd name="connsiteX2" fmla="*/ 562951 w 1086597"/>
              <a:gd name="connsiteY2" fmla="*/ 123763 h 1096261"/>
              <a:gd name="connsiteX3" fmla="*/ 1080212 w 1086597"/>
              <a:gd name="connsiteY3" fmla="*/ 291831 h 1096261"/>
              <a:gd name="connsiteX4" fmla="*/ 1047705 w 1086597"/>
              <a:gd name="connsiteY4" fmla="*/ 391875 h 1096261"/>
              <a:gd name="connsiteX5" fmla="*/ 913548 w 1086597"/>
              <a:gd name="connsiteY5" fmla="*/ 804770 h 1096261"/>
              <a:gd name="connsiteX6" fmla="*/ 826766 w 1086597"/>
              <a:gd name="connsiteY6" fmla="*/ 1071856 h 1096261"/>
              <a:gd name="connsiteX7" fmla="*/ 642174 w 1086597"/>
              <a:gd name="connsiteY7" fmla="*/ 1096261 h 1096261"/>
              <a:gd name="connsiteX8" fmla="*/ 188088 w 1086597"/>
              <a:gd name="connsiteY8" fmla="*/ 908172 h 1096261"/>
              <a:gd name="connsiteX9" fmla="*/ 0 w 1086597"/>
              <a:gd name="connsiteY9" fmla="*/ 454086 h 109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597" h="1096261">
                <a:moveTo>
                  <a:pt x="0" y="454086"/>
                </a:moveTo>
                <a:cubicBezTo>
                  <a:pt x="0" y="283771"/>
                  <a:pt x="94264" y="55054"/>
                  <a:pt x="188089" y="0"/>
                </a:cubicBezTo>
                <a:cubicBezTo>
                  <a:pt x="194268" y="2115"/>
                  <a:pt x="564624" y="121623"/>
                  <a:pt x="562951" y="123763"/>
                </a:cubicBezTo>
                <a:cubicBezTo>
                  <a:pt x="568711" y="120027"/>
                  <a:pt x="1078701" y="292246"/>
                  <a:pt x="1080212" y="291831"/>
                </a:cubicBezTo>
                <a:cubicBezTo>
                  <a:pt x="1086597" y="298515"/>
                  <a:pt x="1043995" y="393982"/>
                  <a:pt x="1047705" y="391875"/>
                </a:cubicBezTo>
                <a:cubicBezTo>
                  <a:pt x="1049191" y="390774"/>
                  <a:pt x="916715" y="813836"/>
                  <a:pt x="913548" y="804770"/>
                </a:cubicBezTo>
                <a:cubicBezTo>
                  <a:pt x="912621" y="800102"/>
                  <a:pt x="827686" y="1078601"/>
                  <a:pt x="826766" y="1071856"/>
                </a:cubicBezTo>
                <a:cubicBezTo>
                  <a:pt x="831408" y="1070589"/>
                  <a:pt x="783718" y="1094579"/>
                  <a:pt x="642174" y="1096261"/>
                </a:cubicBezTo>
                <a:cubicBezTo>
                  <a:pt x="527101" y="1095534"/>
                  <a:pt x="308519" y="1028603"/>
                  <a:pt x="188088" y="908172"/>
                </a:cubicBezTo>
                <a:cubicBezTo>
                  <a:pt x="67657" y="787741"/>
                  <a:pt x="0" y="624401"/>
                  <a:pt x="0" y="454086"/>
                </a:cubicBezTo>
                <a:close/>
              </a:path>
            </a:pathLst>
          </a:custGeom>
          <a:solidFill>
            <a:srgbClr val="EBE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 noProof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167096" y="980729"/>
            <a:ext cx="10516904" cy="49784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ca-ES" noProof="0"/>
              <a:t>Editeu els estils de text del patró</a:t>
            </a:r>
          </a:p>
        </p:txBody>
      </p:sp>
      <p:sp>
        <p:nvSpPr>
          <p:cNvPr id="6" name="Contenidor de data 6">
            <a:extLst>
              <a:ext uri="{FF2B5EF4-FFF2-40B4-BE49-F238E27FC236}">
                <a16:creationId xmlns:a16="http://schemas.microsoft.com/office/drawing/2014/main" id="{90350EC7-DCC4-4E55-AA7A-C2EAFD534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063" y="6381328"/>
            <a:ext cx="2439680" cy="365125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044F76-E7EF-42AD-A8EF-C9D91A7E79BA}" type="datetime1">
              <a:rPr lang="ca-ES" smtClean="0"/>
              <a:pPr/>
              <a:t>16/01/2025</a:t>
            </a:fld>
            <a:endParaRPr lang="ca-ES"/>
          </a:p>
        </p:txBody>
      </p:sp>
      <p:sp>
        <p:nvSpPr>
          <p:cNvPr id="9" name="Títol 1">
            <a:extLst>
              <a:ext uri="{FF2B5EF4-FFF2-40B4-BE49-F238E27FC236}">
                <a16:creationId xmlns:a16="http://schemas.microsoft.com/office/drawing/2014/main" id="{DD53F7A5-F754-4647-9578-6F896BDA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097" y="211885"/>
            <a:ext cx="10516904" cy="648072"/>
          </a:xfrm>
          <a:prstGeom prst="rect">
            <a:avLst/>
          </a:prstGeom>
          <a:noFill/>
          <a:ln w="28575">
            <a:noFill/>
          </a:ln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ca-ES" noProof="0"/>
              <a:t>Feu clic aquí per editar l'estil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3967045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D199E-CBAD-D847-9541-29699D2C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3"/>
            <a:ext cx="10515600" cy="808119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10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50823"/>
            <a:ext cx="10515600" cy="8081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a-ES" noProof="0" dirty="0"/>
              <a:t>Feu clic per modificar l’estil del títol del patró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79DDDB-748F-4F46-925A-BACA654AFF1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783097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Clr>
                <a:srgbClr val="018EA5"/>
              </a:buClr>
              <a:buFontTx/>
              <a:buBlip>
                <a:blip r:embed="rId2"/>
              </a:buBlip>
              <a:defRPr sz="1600"/>
            </a:lvl1pPr>
            <a:lvl2pPr>
              <a:defRPr/>
            </a:lvl2pPr>
          </a:lstStyle>
          <a:p>
            <a:pPr lvl="0"/>
            <a:r>
              <a:rPr lang="ca-ES" noProof="0" dirty="0"/>
              <a:t>Feu clic per modificar els estils de text del patró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858EDE-EC8E-1E44-AE9B-4C4DF630CD1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72200" y="1783097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Clr>
                <a:srgbClr val="018EA5"/>
              </a:buClr>
              <a:buFontTx/>
              <a:buBlip>
                <a:blip r:embed="rId2"/>
              </a:buBlip>
              <a:defRPr sz="1600"/>
            </a:lvl1pPr>
            <a:lvl2pPr>
              <a:defRPr/>
            </a:lvl2pPr>
          </a:lstStyle>
          <a:p>
            <a:pPr lvl="0"/>
            <a:r>
              <a:rPr lang="ca-ES" noProof="0" dirty="0"/>
              <a:t>Feu clic per modificar els estils de text del patró</a:t>
            </a:r>
          </a:p>
        </p:txBody>
      </p:sp>
    </p:spTree>
    <p:extLst>
      <p:ext uri="{BB962C8B-B14F-4D97-AF65-F5344CB8AC3E}">
        <p14:creationId xmlns:p14="http://schemas.microsoft.com/office/powerpoint/2010/main" val="135300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B330432-9B10-B649-C7ED-ECE95878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1DDFA25-8AD0-7BF8-BAA7-9DC6C9E93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31F7F810-45D7-19C8-4500-5BE82677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EC0DDA8-62C2-3777-0DEA-F7C1DE89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CB584E94-06B3-CA11-1B7C-B48B6C3D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787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B297B7F-C78A-40A1-5C17-28C68D04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2C4CE99-8AE6-5C16-65EC-44EAD46AA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B26444C-0E4B-6709-0105-7C7E40E4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92523C0-8CC4-C0AB-CF81-EDDFDC04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914EEB1-C88E-663F-446F-534A276B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6091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601F190-1FB6-92DD-8B9D-7C98A4E8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8BF1378-6644-01D6-D34A-3F19B7926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A3DDE665-0C53-A3FC-C84D-BC6986EB1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E9CA7CB7-B750-4547-8CEC-697EBBBD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594AAB5C-54F8-2B3B-CB09-71DFF80A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CF82B579-FA21-6170-CB16-BD091CA8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6812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EB29FD1-0E5B-180F-A565-D3CDC7A8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BF6A994-3737-A5B9-E6B8-3FFDD559F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B17D4DDE-9EFA-8823-2EC2-A3A63BCA0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C78BC990-5E28-AF42-BCEC-460264C9E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B654B933-72BC-42D0-32D1-544E92B3B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AAFF3CE4-37F9-096A-F489-474A1E0E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26C0457F-DF05-720C-ABE4-83EBA019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7FD39533-29DE-3306-D6A9-4207D800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761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4CEFF98-B725-5C66-EBB7-10EF4610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C08DBC94-B718-29B5-0A74-5C5B3783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7785E84F-BA74-3002-D32B-C1265843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1A347794-DF63-1EB6-48AE-902CB087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425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4DDF6196-1CBF-F018-6947-6188A6EC6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12828712-86CB-6634-410C-D0DB4B5A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9C5F8C6C-1F49-31A1-C973-9BB59998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042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8B66CC7-E842-782A-21D0-988A11BE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B9F74CA-8248-22E3-B9FD-493130E0E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C8756EA-841E-8D41-1C09-CF2718C62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54CB469D-4C9D-5AF3-BCE7-D49D3E29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FE661351-5687-BFBA-C770-36A73F93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25FB219D-0A87-1893-FED9-6C4F409D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204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C8DA704-099E-5D79-56F3-C267CF1F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4DBACD74-89B9-F14F-2AB6-D62608F7F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A76F143C-F5BD-3AA0-3A9F-486CFD723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20C0B6CA-F1F1-5C81-D25D-DBAFD580A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44CAA35F-94D4-7F63-EEB8-DC1A9E52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31497C08-0E13-3F42-5AE3-EDBC1323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699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CAD02098-BBCA-E52E-76ED-0F3E24A6E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C3335C4F-C934-5891-88BC-A2FDAA54B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A257EB2-86D3-71BA-8F05-A92120440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A098BB-1C25-4BBB-BD0C-08373C64BDC3}" type="datetimeFigureOut">
              <a:rPr lang="ca-ES" smtClean="0"/>
              <a:t>16/01/2025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7B33F69-598A-B9D6-65AC-ED5EEAE89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8E2C1BF4-73A2-B48E-B10A-62BF1125A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51D987-4BB5-4E42-BF99-6649710C601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6537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pubmed.ncbi.nlm.nih.gov/38552347" TargetMode="External"/><Relationship Id="rId4" Type="http://schemas.openxmlformats.org/officeDocument/2006/relationships/hyperlink" Target="https://www.aspb.cat/wp-content/uploads/2023/10/ASPB-Avaluacio_ArtGran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aspb.cat/" TargetMode="External"/><Relationship Id="rId4" Type="http://schemas.openxmlformats.org/officeDocument/2006/relationships/hyperlink" Target="mailto:rpuigpi@aspb.ca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8E14692C-53E5-9EDA-7AE1-0D7586B57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192" y="324729"/>
            <a:ext cx="10024827" cy="1423762"/>
          </a:xfrm>
        </p:spPr>
        <p:txBody>
          <a:bodyPr anchor="b">
            <a:normAutofit fontScale="90000"/>
          </a:bodyPr>
          <a:lstStyle/>
          <a:p>
            <a:pPr algn="l"/>
            <a:r>
              <a:rPr lang="es-ES" sz="4800" b="0" i="0" dirty="0" err="1">
                <a:solidFill>
                  <a:srgbClr val="FFFFFF"/>
                </a:solidFill>
                <a:effectLst/>
                <a:latin typeface="Taz"/>
              </a:rPr>
              <a:t>ArtGran</a:t>
            </a:r>
            <a:r>
              <a:rPr lang="es-ES" sz="4800" b="0" i="0" dirty="0">
                <a:solidFill>
                  <a:srgbClr val="FFFFFF"/>
                </a:solidFill>
                <a:effectLst/>
                <a:latin typeface="Taz"/>
              </a:rPr>
              <a:t>: una intervención per a disminuir la solitud de les persones </a:t>
            </a:r>
            <a:r>
              <a:rPr lang="es-ES" sz="4800" b="0" i="0" dirty="0" err="1">
                <a:solidFill>
                  <a:srgbClr val="FFFFFF"/>
                </a:solidFill>
                <a:effectLst/>
                <a:latin typeface="Taz"/>
              </a:rPr>
              <a:t>grans</a:t>
            </a:r>
            <a:r>
              <a:rPr lang="ca-ES" sz="4800" b="0" i="0" dirty="0">
                <a:solidFill>
                  <a:srgbClr val="FFFFFF"/>
                </a:solidFill>
                <a:effectLst/>
                <a:latin typeface="Taz"/>
              </a:rPr>
              <a:t> </a:t>
            </a:r>
            <a:endParaRPr lang="ca-ES" sz="4800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B2B37E59-A37A-2F50-7127-2B54588D3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268" y="1712290"/>
            <a:ext cx="10005951" cy="2050114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ca-ES" sz="3000" dirty="0">
                <a:solidFill>
                  <a:schemeClr val="bg1"/>
                </a:solidFill>
                <a:latin typeface="Taz"/>
              </a:rPr>
              <a:t>Vic, 17 de gener de 2025 al Paranimf de la Universitat de Vic</a:t>
            </a:r>
          </a:p>
          <a:p>
            <a:pPr algn="l"/>
            <a:endParaRPr lang="ca-ES" sz="3000" dirty="0">
              <a:solidFill>
                <a:schemeClr val="bg1"/>
              </a:solidFill>
              <a:latin typeface="Taz"/>
            </a:endParaRPr>
          </a:p>
          <a:p>
            <a:pPr algn="l"/>
            <a:r>
              <a:rPr lang="ca-ES" sz="2000" dirty="0">
                <a:solidFill>
                  <a:schemeClr val="bg1"/>
                </a:solidFill>
                <a:latin typeface="Taz"/>
              </a:rPr>
              <a:t>Rosa Puigpinós i Riera</a:t>
            </a:r>
          </a:p>
          <a:p>
            <a:pPr algn="l"/>
            <a:r>
              <a:rPr lang="ca-ES" sz="2000" dirty="0">
                <a:solidFill>
                  <a:schemeClr val="bg1"/>
                </a:solidFill>
                <a:latin typeface="Taz"/>
              </a:rPr>
              <a:t>Agència de Salut Pública de Barcelona (ASPB)</a:t>
            </a:r>
          </a:p>
          <a:p>
            <a:pPr algn="l"/>
            <a:r>
              <a:rPr lang="ca-ES" sz="2000" dirty="0">
                <a:solidFill>
                  <a:schemeClr val="bg1"/>
                </a:solidFill>
                <a:latin typeface="Taz"/>
              </a:rPr>
              <a:t>rpuigpi@aspb.cat</a:t>
            </a:r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93F8B411-42CE-48E4-7360-464F4F25FB8F}"/>
              </a:ext>
            </a:extLst>
          </p:cNvPr>
          <p:cNvSpPr txBox="1">
            <a:spLocks/>
          </p:cNvSpPr>
          <p:nvPr/>
        </p:nvSpPr>
        <p:spPr>
          <a:xfrm>
            <a:off x="1323975" y="3831374"/>
            <a:ext cx="9620250" cy="92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a-ES" sz="7200">
              <a:latin typeface="Taz" panose="020B0503040502020204" pitchFamily="34" charset="0"/>
            </a:endParaRPr>
          </a:p>
        </p:txBody>
      </p:sp>
      <p:pic>
        <p:nvPicPr>
          <p:cNvPr id="4" name="Imatge 3" descr="Imatge que conté text, Font, logotip, Gràfics&#10;&#10;Descripció generada automàticament">
            <a:extLst>
              <a:ext uri="{FF2B5EF4-FFF2-40B4-BE49-F238E27FC236}">
                <a16:creationId xmlns:a16="http://schemas.microsoft.com/office/drawing/2014/main" id="{5E32247C-A92F-D937-BFF3-EB152F45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04" y="4418705"/>
            <a:ext cx="3800475" cy="542925"/>
          </a:xfrm>
          <a:prstGeom prst="rect">
            <a:avLst/>
          </a:prstGeom>
        </p:spPr>
      </p:pic>
      <p:pic>
        <p:nvPicPr>
          <p:cNvPr id="6" name="Imatge 5" descr="Imatge que conté text, Font, Gràfics, tipografia&#10;&#10;Descripció generada automàticament">
            <a:extLst>
              <a:ext uri="{FF2B5EF4-FFF2-40B4-BE49-F238E27FC236}">
                <a16:creationId xmlns:a16="http://schemas.microsoft.com/office/drawing/2014/main" id="{441230E6-8BE6-AA16-C084-F8B7D82F6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54" y="5149490"/>
            <a:ext cx="3857625" cy="40005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67F801BA-C55D-A7B6-CD5A-B112B134F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712" y="4512883"/>
            <a:ext cx="3152775" cy="428625"/>
          </a:xfrm>
          <a:prstGeom prst="rect">
            <a:avLst/>
          </a:prstGeom>
        </p:spPr>
      </p:pic>
      <p:pic>
        <p:nvPicPr>
          <p:cNvPr id="8" name="Imatge 7" descr="Imatge que conté text, clipArt&#10;&#10;Descripció generada automàticament">
            <a:extLst>
              <a:ext uri="{FF2B5EF4-FFF2-40B4-BE49-F238E27FC236}">
                <a16:creationId xmlns:a16="http://schemas.microsoft.com/office/drawing/2014/main" id="{55B4627E-E81D-5948-C2C5-EC96161BE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9176" y="4414506"/>
            <a:ext cx="685800" cy="723900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FFEB5B85-A1C5-AD6F-B071-CD53B8DB3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042" y="4538069"/>
            <a:ext cx="3057525" cy="428625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8EA3E667-9872-2F6F-9F3D-92E7086AE988}"/>
              </a:ext>
            </a:extLst>
          </p:cNvPr>
          <p:cNvSpPr txBox="1"/>
          <p:nvPr/>
        </p:nvSpPr>
        <p:spPr>
          <a:xfrm>
            <a:off x="31324" y="6135040"/>
            <a:ext cx="75103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b="1" dirty="0">
                <a:solidFill>
                  <a:schemeClr val="tx2">
                    <a:lumMod val="76000"/>
                    <a:lumOff val="24000"/>
                  </a:schemeClr>
                </a:solidFill>
                <a:latin typeface="Taz"/>
              </a:rPr>
              <a:t>Organitza: Comissió de treball de la Taula de </a:t>
            </a:r>
          </a:p>
          <a:p>
            <a:r>
              <a:rPr lang="ca-ES" sz="1600" b="1" dirty="0">
                <a:solidFill>
                  <a:schemeClr val="tx2">
                    <a:lumMod val="76000"/>
                    <a:lumOff val="24000"/>
                  </a:schemeClr>
                </a:solidFill>
                <a:latin typeface="Taz"/>
              </a:rPr>
              <a:t>Salut Comunitària de Vic</a:t>
            </a:r>
            <a:r>
              <a:rPr lang="ca-ES" sz="1600" dirty="0">
                <a:solidFill>
                  <a:schemeClr val="tx2">
                    <a:lumMod val="76000"/>
                    <a:lumOff val="24000"/>
                  </a:schemeClr>
                </a:solidFill>
                <a:latin typeface="Taz"/>
              </a:rPr>
              <a:t> </a:t>
            </a:r>
            <a:r>
              <a:rPr lang="ca-ES" sz="1600" dirty="0">
                <a:solidFill>
                  <a:schemeClr val="tx2">
                    <a:lumMod val="76000"/>
                    <a:lumOff val="24000"/>
                  </a:schemeClr>
                </a:solidFill>
                <a:latin typeface="Taz"/>
                <a:cs typeface="Calibri"/>
              </a:rPr>
              <a:t>​</a:t>
            </a:r>
            <a:endParaRPr lang="ca-ES" dirty="0">
              <a:solidFill>
                <a:schemeClr val="tx2">
                  <a:lumMod val="76000"/>
                  <a:lumOff val="24000"/>
                </a:schemeClr>
              </a:solidFill>
              <a:latin typeface="Taz"/>
            </a:endParaRPr>
          </a:p>
        </p:txBody>
      </p:sp>
      <p:pic>
        <p:nvPicPr>
          <p:cNvPr id="13" name="Imatge 12" descr="Imatge que conté text, captura de pantalla, Font, Gràfics&#10;&#10;Descripció generada automàticament">
            <a:extLst>
              <a:ext uri="{FF2B5EF4-FFF2-40B4-BE49-F238E27FC236}">
                <a16:creationId xmlns:a16="http://schemas.microsoft.com/office/drawing/2014/main" id="{329C706F-0845-2935-6443-2957A6641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504" y="4069331"/>
            <a:ext cx="3720172" cy="2521576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5E3E9282-4678-3088-813F-3EFD87383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6115" y="6128384"/>
            <a:ext cx="1450974" cy="530398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C0AA82F8-72A9-1D1F-649D-033A4A963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330" y="5601355"/>
            <a:ext cx="5631728" cy="1256645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496B8D0E-0C1A-23AA-0A5E-AFEF9D796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4172" y="5967435"/>
            <a:ext cx="969371" cy="9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07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46DFB03E-D87D-0A52-A4ED-502963B0D8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2859" y="174700"/>
            <a:ext cx="2308552" cy="1219305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4F3F7973-E19F-9188-C152-A89374FAA87A}"/>
              </a:ext>
            </a:extLst>
          </p:cNvPr>
          <p:cNvSpPr txBox="1"/>
          <p:nvPr/>
        </p:nvSpPr>
        <p:spPr>
          <a:xfrm>
            <a:off x="3548560" y="96120"/>
            <a:ext cx="7208763" cy="6669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dirty="0"/>
              <a:t>Museu Nacional d’Art de Catalunya (MNAC): Vila de Gràcia</a:t>
            </a:r>
          </a:p>
          <a:p>
            <a:r>
              <a:rPr lang="ca-ES" sz="1600" dirty="0"/>
              <a:t>(Mediadora: Marina Sintes i Gemma Jordà)</a:t>
            </a:r>
            <a:r>
              <a:rPr lang="ca-ES" sz="1867" dirty="0"/>
              <a:t> 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0D1B95F1-9457-4A74-259A-CE2FC08244B0}"/>
              </a:ext>
            </a:extLst>
          </p:cNvPr>
          <p:cNvSpPr txBox="1"/>
          <p:nvPr/>
        </p:nvSpPr>
        <p:spPr>
          <a:xfrm>
            <a:off x="1082859" y="1436872"/>
            <a:ext cx="7208763" cy="379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dirty="0" err="1"/>
              <a:t>CaixaForum</a:t>
            </a:r>
            <a:r>
              <a:rPr lang="ca-ES" sz="1867" dirty="0"/>
              <a:t>: Porta </a:t>
            </a:r>
            <a:r>
              <a:rPr lang="ca-ES" sz="1600" dirty="0"/>
              <a:t>(Mediadora: Rita </a:t>
            </a:r>
            <a:r>
              <a:rPr lang="ca-ES" sz="1600" dirty="0" err="1"/>
              <a:t>Lacueva</a:t>
            </a:r>
            <a:r>
              <a:rPr lang="ca-ES" sz="1600" dirty="0"/>
              <a:t> i Paula Vidal) 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6EBD2EAC-ED43-838A-D559-25725CC6CB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5613" y="793747"/>
            <a:ext cx="2381711" cy="1365623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D81F7EA3-F322-9E3F-1460-96DD093D86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9824" y="1918324"/>
            <a:ext cx="2397968" cy="1471296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7D38575F-4428-82AC-A5C1-C305FB61ACAE}"/>
              </a:ext>
            </a:extLst>
          </p:cNvPr>
          <p:cNvSpPr txBox="1"/>
          <p:nvPr/>
        </p:nvSpPr>
        <p:spPr>
          <a:xfrm>
            <a:off x="3548560" y="2170147"/>
            <a:ext cx="7208763" cy="625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dirty="0"/>
              <a:t>Espai Modernista Sant Pau: </a:t>
            </a:r>
            <a:r>
              <a:rPr lang="ca-ES" sz="1867" dirty="0" err="1"/>
              <a:t>Guinardó</a:t>
            </a:r>
            <a:r>
              <a:rPr lang="ca-ES" sz="1867" dirty="0"/>
              <a:t> </a:t>
            </a:r>
            <a:r>
              <a:rPr lang="ca-ES" sz="1600" dirty="0"/>
              <a:t>(Mediadora: Marina Sintes i Clara Camins)</a:t>
            </a: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06822163-64B9-5D95-88F7-3D67FAE4DC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3158" y="2853629"/>
            <a:ext cx="2284165" cy="1276207"/>
          </a:xfrm>
          <a:prstGeom prst="rect">
            <a:avLst/>
          </a:prstGeom>
        </p:spPr>
      </p:pic>
      <p:sp>
        <p:nvSpPr>
          <p:cNvPr id="12" name="QuadreDeText 11">
            <a:extLst>
              <a:ext uri="{FF2B5EF4-FFF2-40B4-BE49-F238E27FC236}">
                <a16:creationId xmlns:a16="http://schemas.microsoft.com/office/drawing/2014/main" id="{31CBC86F-BAD0-F19E-E685-D5447B8695A6}"/>
              </a:ext>
            </a:extLst>
          </p:cNvPr>
          <p:cNvSpPr txBox="1"/>
          <p:nvPr/>
        </p:nvSpPr>
        <p:spPr>
          <a:xfrm>
            <a:off x="1082859" y="3401710"/>
            <a:ext cx="7208763" cy="625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dirty="0"/>
              <a:t>Centre de Cultura Contemporània de Barcelona (CCCB): la Salut</a:t>
            </a:r>
          </a:p>
          <a:p>
            <a:r>
              <a:rPr lang="ca-ES" sz="1600" dirty="0"/>
              <a:t>(Mediadora: Alba Aguilar, Paula Baldrich i Anna </a:t>
            </a:r>
            <a:r>
              <a:rPr lang="ca-ES" sz="1600" dirty="0" err="1"/>
              <a:t>Orts</a:t>
            </a:r>
            <a:r>
              <a:rPr lang="ca-ES" sz="1600" dirty="0"/>
              <a:t>)</a:t>
            </a: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85CE2669-52E3-C1C4-CB06-170C3A7583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2859" y="4227029"/>
            <a:ext cx="2284165" cy="1390008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3E34EB59-0218-708F-5120-DE834E1CBAB1}"/>
              </a:ext>
            </a:extLst>
          </p:cNvPr>
          <p:cNvSpPr txBox="1"/>
          <p:nvPr/>
        </p:nvSpPr>
        <p:spPr>
          <a:xfrm>
            <a:off x="3451799" y="4201370"/>
            <a:ext cx="7305524" cy="625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dirty="0"/>
              <a:t>Museu d’Art Contemporani de Barcelona (MACBA): </a:t>
            </a:r>
            <a:r>
              <a:rPr lang="ca-ES" sz="1867" dirty="0" err="1"/>
              <a:t>Montbau</a:t>
            </a:r>
            <a:r>
              <a:rPr lang="ca-ES" sz="1867" dirty="0"/>
              <a:t> </a:t>
            </a:r>
            <a:r>
              <a:rPr lang="ca-ES" sz="1600" dirty="0"/>
              <a:t>Mediador cultural: Guillem Martí i Marina Llurba </a:t>
            </a:r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54EA97BC-CC45-51F7-0542-CFACD806DD1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05672" y="5001030"/>
            <a:ext cx="2251651" cy="1471296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6947DC72-EF94-6A00-328B-DC8322BBD14F}"/>
              </a:ext>
            </a:extLst>
          </p:cNvPr>
          <p:cNvSpPr txBox="1"/>
          <p:nvPr/>
        </p:nvSpPr>
        <p:spPr>
          <a:xfrm>
            <a:off x="1059824" y="5730764"/>
            <a:ext cx="7328559" cy="6669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dirty="0"/>
              <a:t>Museu Picasso: Prosperitat </a:t>
            </a:r>
            <a:r>
              <a:rPr lang="ca-ES" sz="1600" dirty="0"/>
              <a:t>(Mediadora cultural: Vanesa Rojas i Andrea Guevara)</a:t>
            </a:r>
            <a:r>
              <a:rPr lang="ca-ES" sz="1867" dirty="0"/>
              <a:t> </a:t>
            </a:r>
          </a:p>
        </p:txBody>
      </p:sp>
      <p:pic>
        <p:nvPicPr>
          <p:cNvPr id="18" name="Imatge 17">
            <a:extLst>
              <a:ext uri="{FF2B5EF4-FFF2-40B4-BE49-F238E27FC236}">
                <a16:creationId xmlns:a16="http://schemas.microsoft.com/office/drawing/2014/main" id="{9C2C98DD-1CAC-41C8-EC88-A176FD8CF4B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342" y="5901600"/>
            <a:ext cx="565915" cy="5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3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9717DABC-4BB2-6183-FE71-C2B5B7993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3307" y="0"/>
            <a:ext cx="5869258" cy="670718"/>
          </a:xfrm>
        </p:spPr>
        <p:txBody>
          <a:bodyPr anchor="b">
            <a:normAutofit/>
          </a:bodyPr>
          <a:lstStyle/>
          <a:p>
            <a:r>
              <a:rPr lang="ca-ES" dirty="0"/>
              <a:t>Marc conceptual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2ABFDB47-2E87-71EC-113D-4CD56B3D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04"/>
            <a:ext cx="4984595" cy="6828214"/>
          </a:xfrm>
          <a:prstGeom prst="rect">
            <a:avLst/>
          </a:prstGeom>
          <a:noFill/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03CFA3EF-AE37-9D35-4407-A2AD9BCD09DA}"/>
              </a:ext>
            </a:extLst>
          </p:cNvPr>
          <p:cNvSpPr txBox="1"/>
          <p:nvPr/>
        </p:nvSpPr>
        <p:spPr>
          <a:xfrm>
            <a:off x="5309251" y="4984814"/>
            <a:ext cx="6770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Davies Ch., </a:t>
            </a:r>
            <a:r>
              <a:rPr lang="en-US" dirty="0" err="1"/>
              <a:t>Knuiman</a:t>
            </a:r>
            <a:r>
              <a:rPr lang="en-US" dirty="0"/>
              <a:t> M., Wright P., Rosenberg M. The art </a:t>
            </a:r>
          </a:p>
          <a:p>
            <a:r>
              <a:rPr lang="en-US" dirty="0"/>
              <a:t>of being healthy: a qualitative study to develop a thematic framework </a:t>
            </a:r>
          </a:p>
          <a:p>
            <a:r>
              <a:rPr lang="en-US" dirty="0"/>
              <a:t>for understanding the relationship between Health and arts. </a:t>
            </a:r>
          </a:p>
          <a:p>
            <a:r>
              <a:rPr lang="en-US" dirty="0"/>
              <a:t>BMJ Open 2014; 4: e004790. Doi: 10.1136/bmjopen-2014-004790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2359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>
                <a:latin typeface="taz"/>
              </a:rPr>
            </a:br>
            <a:br>
              <a:rPr lang="ca-ES" sz="2200">
                <a:latin typeface="taz"/>
              </a:rPr>
            </a:br>
            <a:r>
              <a:rPr lang="ca-ES" sz="3500">
                <a:solidFill>
                  <a:schemeClr val="bg1"/>
                </a:solidFill>
                <a:latin typeface="Taz"/>
              </a:rPr>
              <a:t>Metodologia quantitativa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pic>
        <p:nvPicPr>
          <p:cNvPr id="7" name="Contenidor de contingut 6">
            <a:extLst>
              <a:ext uri="{FF2B5EF4-FFF2-40B4-BE49-F238E27FC236}">
                <a16:creationId xmlns:a16="http://schemas.microsoft.com/office/drawing/2014/main" id="{5B803353-3A7C-0D75-F6BD-780E2FF92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3910056"/>
            <a:ext cx="2932430" cy="2414225"/>
          </a:xfrm>
          <a:prstGeom prst="rect">
            <a:avLst/>
          </a:prstGeom>
        </p:spPr>
      </p:pic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F8B1C855-43F2-332B-7881-BCF39020C90D}"/>
              </a:ext>
            </a:extLst>
          </p:cNvPr>
          <p:cNvSpPr txBox="1"/>
          <p:nvPr/>
        </p:nvSpPr>
        <p:spPr>
          <a:xfrm>
            <a:off x="866355" y="1885279"/>
            <a:ext cx="102292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>
                <a:latin typeface="Corbel" panose="020B0503020204020204" pitchFamily="34" charset="0"/>
              </a:rPr>
              <a:t>La font d’informació varen ser:</a:t>
            </a:r>
          </a:p>
          <a:p>
            <a:r>
              <a:rPr lang="ca-ES" sz="2200" b="1">
                <a:solidFill>
                  <a:srgbClr val="5699AE"/>
                </a:solidFill>
                <a:latin typeface="Corbel" panose="020B0503020204020204" pitchFamily="34" charset="0"/>
              </a:rPr>
              <a:t>- Qüestionaris PRE</a:t>
            </a:r>
            <a:r>
              <a:rPr lang="ca-ES" sz="2200">
                <a:latin typeface="Corbel" panose="020B0503020204020204" pitchFamily="34" charset="0"/>
              </a:rPr>
              <a:t>, fent les enquestes a ambdós grups separadament abans de </a:t>
            </a:r>
          </a:p>
          <a:p>
            <a:r>
              <a:rPr lang="ca-ES" sz="2200">
                <a:latin typeface="Corbel" panose="020B0503020204020204" pitchFamily="34" charset="0"/>
              </a:rPr>
              <a:t>començar la intervenció (primers d’abril del 2022)</a:t>
            </a:r>
          </a:p>
          <a:p>
            <a:r>
              <a:rPr lang="ca-ES" sz="2200" b="1">
                <a:solidFill>
                  <a:srgbClr val="5699AE"/>
                </a:solidFill>
                <a:latin typeface="Corbel" panose="020B0503020204020204" pitchFamily="34" charset="0"/>
              </a:rPr>
              <a:t>- Qüestionaris POST</a:t>
            </a:r>
            <a:r>
              <a:rPr lang="ca-ES" sz="2200">
                <a:latin typeface="Corbel" panose="020B0503020204020204" pitchFamily="34" charset="0"/>
              </a:rPr>
              <a:t>, fent les enquestes a ambdós grups  separadament al finalitzar la </a:t>
            </a:r>
          </a:p>
          <a:p>
            <a:r>
              <a:rPr lang="ca-ES" sz="2200">
                <a:latin typeface="Corbel" panose="020B0503020204020204" pitchFamily="34" charset="0"/>
              </a:rPr>
              <a:t>Intervenció el GI (final de juny del 2022).</a:t>
            </a:r>
            <a:endParaRPr lang="ca-ES" sz="2200" dirty="0">
              <a:latin typeface="Corbel" panose="020B0503020204020204" pitchFamily="34" charset="0"/>
            </a:endParaRP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2E3563B3-F240-84CC-81A5-C77200C5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13" y="3910983"/>
            <a:ext cx="537713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chemeClr val="bg1"/>
                </a:solidFill>
                <a:latin typeface="Taz"/>
              </a:rPr>
              <a:t>Metodologia quantitativa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0A01D98A-B2C5-B5B8-406E-DFAC1BD4FB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3303" y="2016235"/>
            <a:ext cx="11651588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ca-ES" sz="2000" b="1" dirty="0">
                <a:solidFill>
                  <a:srgbClr val="018E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Anàlisi descriptiu </a:t>
            </a:r>
            <a:r>
              <a:rPr lang="ca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 avaluar diferències sociodemogràfiques i de salut entre grups abans  </a:t>
            </a:r>
          </a:p>
          <a:p>
            <a:pPr marL="0" indent="0">
              <a:buNone/>
            </a:pPr>
            <a:r>
              <a:rPr lang="ca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intervenció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5F87D1D7-6924-D32A-229A-B4B0EF7A1E63}"/>
              </a:ext>
            </a:extLst>
          </p:cNvPr>
          <p:cNvSpPr txBox="1"/>
          <p:nvPr/>
        </p:nvSpPr>
        <p:spPr>
          <a:xfrm>
            <a:off x="383303" y="3036968"/>
            <a:ext cx="1114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rgbClr val="018E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Anàlisi </a:t>
            </a:r>
            <a:r>
              <a:rPr lang="ca-ES" sz="2000" b="1" dirty="0" err="1">
                <a:solidFill>
                  <a:srgbClr val="018E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bivariat</a:t>
            </a:r>
            <a:r>
              <a:rPr lang="ca-ES" sz="2000" b="1" dirty="0">
                <a:solidFill>
                  <a:srgbClr val="018E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 avaluar canvis percentuals i de mitges PRE i POST.  També es comparen les diferències.</a:t>
            </a: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8D4F04A9-1693-D4C2-858C-49F7EC4A464D}"/>
              </a:ext>
            </a:extLst>
          </p:cNvPr>
          <p:cNvSpPr txBox="1"/>
          <p:nvPr/>
        </p:nvSpPr>
        <p:spPr>
          <a:xfrm>
            <a:off x="412238" y="3863725"/>
            <a:ext cx="1129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 avaluar </a:t>
            </a:r>
            <a:r>
              <a:rPr lang="ca-ES" b="1" dirty="0">
                <a:solidFill>
                  <a:srgbClr val="018E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l’efecte de la intervenció </a:t>
            </a:r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s’ajusten models multivariats de </a:t>
            </a:r>
            <a:r>
              <a:rPr lang="ca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Poisson</a:t>
            </a:r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amb variància robusta i models de regressió lineal.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depenent: resultat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independents: grup + </a:t>
            </a:r>
            <a:r>
              <a:rPr lang="ca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endParaRPr lang="ca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991AAB2A-0F67-10D1-867B-D5454892339F}"/>
              </a:ext>
            </a:extLst>
          </p:cNvPr>
          <p:cNvSpPr txBox="1"/>
          <p:nvPr/>
        </p:nvSpPr>
        <p:spPr>
          <a:xfrm>
            <a:off x="412238" y="5297130"/>
            <a:ext cx="983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va estratificar segons nombre de sessions a les que han assistit: &lt;6 o 6 o més sessions</a:t>
            </a:r>
          </a:p>
        </p:txBody>
      </p:sp>
    </p:spTree>
    <p:extLst>
      <p:ext uri="{BB962C8B-B14F-4D97-AF65-F5344CB8AC3E}">
        <p14:creationId xmlns:p14="http://schemas.microsoft.com/office/powerpoint/2010/main" val="2187500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chemeClr val="bg1"/>
                </a:solidFill>
                <a:latin typeface="Taz"/>
              </a:rPr>
              <a:t>Metodologia qualitativa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idor de contingut 9">
            <a:extLst>
              <a:ext uri="{FF2B5EF4-FFF2-40B4-BE49-F238E27FC236}">
                <a16:creationId xmlns:a16="http://schemas.microsoft.com/office/drawing/2014/main" id="{6C4DC40A-D7A0-66E6-B461-749049ACA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80082"/>
            <a:ext cx="10515600" cy="4351338"/>
          </a:xfrm>
        </p:spPr>
        <p:txBody>
          <a:bodyPr>
            <a:normAutofit/>
          </a:bodyPr>
          <a:lstStyle/>
          <a:p>
            <a:r>
              <a:rPr lang="ca-ES" sz="2400" dirty="0">
                <a:latin typeface="Corbel" panose="020B0503020204020204" pitchFamily="34" charset="0"/>
                <a:cs typeface="Arial" panose="020B0604020202020204" pitchFamily="34" charset="0"/>
              </a:rPr>
              <a:t>Es varen fer 6 </a:t>
            </a:r>
            <a:r>
              <a:rPr lang="ca-ES" sz="2400" b="1" dirty="0">
                <a:solidFill>
                  <a:srgbClr val="5699A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grups de discussió</a:t>
            </a:r>
            <a:r>
              <a:rPr lang="ca-ES" sz="2400" dirty="0">
                <a:latin typeface="Corbel" panose="020B0503020204020204" pitchFamily="34" charset="0"/>
                <a:cs typeface="Arial" panose="020B0604020202020204" pitchFamily="34" charset="0"/>
              </a:rPr>
              <a:t> amb els participants (un a cada barri) i un amb les mediadores socials i culturals. </a:t>
            </a:r>
          </a:p>
          <a:p>
            <a:r>
              <a:rPr lang="ca-ES" sz="2400" dirty="0">
                <a:latin typeface="Corbel" panose="020B0503020204020204" pitchFamily="34" charset="0"/>
                <a:cs typeface="Arial" panose="020B0604020202020204" pitchFamily="34" charset="0"/>
              </a:rPr>
              <a:t>Les sessions varen ser gravades, transcrites i posteriorment es va fer un </a:t>
            </a:r>
            <a:r>
              <a:rPr lang="ca-ES" sz="2400" dirty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anàlisi del discurs.</a:t>
            </a:r>
          </a:p>
          <a:p>
            <a:r>
              <a:rPr lang="ca-ES" sz="2400" dirty="0"/>
              <a:t>Les persones parlen directament de les seves vivències i les investigadores varen tenir una posició merament d’observadores (ETIC).</a:t>
            </a:r>
          </a:p>
          <a:p>
            <a:r>
              <a:rPr lang="ca-ES" sz="2400" dirty="0"/>
              <a:t>Es va utilitzar </a:t>
            </a:r>
            <a:r>
              <a:rPr lang="ca-ES" sz="2400" dirty="0" err="1"/>
              <a:t>Atlas-ti</a:t>
            </a:r>
            <a:r>
              <a:rPr lang="ca-ES" sz="2400" dirty="0"/>
              <a:t> per a codificar i crear grups i famílies de codis.</a:t>
            </a:r>
          </a:p>
          <a:p>
            <a:r>
              <a:rPr lang="ca-ES" sz="2400" dirty="0"/>
              <a:t>Els resultats es van triangular entre 4 investigadores.</a:t>
            </a:r>
          </a:p>
          <a:p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489001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ol 12">
            <a:extLst>
              <a:ext uri="{FF2B5EF4-FFF2-40B4-BE49-F238E27FC236}">
                <a16:creationId xmlns:a16="http://schemas.microsoft.com/office/drawing/2014/main" id="{6A1D3661-414F-424E-999F-1B4034A2F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51" y="1295619"/>
            <a:ext cx="10516904" cy="648072"/>
          </a:xfrm>
        </p:spPr>
        <p:txBody>
          <a:bodyPr/>
          <a:lstStyle/>
          <a:p>
            <a:r>
              <a:rPr lang="ca-ES" dirty="0"/>
              <a:t>Resultats </a:t>
            </a: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600CD124-60A7-3DBD-26D8-F8669356C4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464" y="1968838"/>
            <a:ext cx="11465071" cy="3929792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3BEC1D91-89F1-6099-DE49-0EB151C25D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1525" y="-10680"/>
            <a:ext cx="104047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FE2B524-E0A7-6A4E-6157-0BD72E18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07" t="33303" r="68468" b="26539"/>
          <a:stretch/>
        </p:blipFill>
        <p:spPr>
          <a:xfrm>
            <a:off x="2188393" y="339047"/>
            <a:ext cx="7140541" cy="59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4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chemeClr val="bg1"/>
                </a:solidFill>
                <a:latin typeface="Taz"/>
              </a:rPr>
              <a:t>Resultats: salut social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C12960-6E85-460F-B6E3-5B82CB31AF3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BD8E0CCB-4E6B-453B-A23A-B0F34BDB0E15}"/>
              </a:ext>
            </a:extLst>
          </p:cNvPr>
          <p:cNvSpPr txBox="1"/>
          <p:nvPr/>
        </p:nvSpPr>
        <p:spPr>
          <a:xfrm>
            <a:off x="311285" y="1705145"/>
            <a:ext cx="11539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CC00CC"/>
                </a:solidFill>
              </a:rPr>
              <a:t>Solitud:</a:t>
            </a:r>
            <a:r>
              <a:rPr lang="ca-ES" dirty="0"/>
              <a:t> les persones que han fet la intervenció han millorat de manera significativa respecte a les persones que no han fet la intervenció (36% més de probabilitat que el GC de presentar nivell baix de solitud si han fet la meitat o més de les sessions) 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F99CC2A9-15D4-ACDB-5309-C6F7A785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8" y="3092616"/>
            <a:ext cx="3499407" cy="3042168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8A171329-6F03-0965-3B23-4EC4D638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83" y="3879068"/>
            <a:ext cx="3450635" cy="225571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4B2D0483-2363-D24B-FC59-033AC7923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507" y="2880649"/>
            <a:ext cx="3505504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>
            <a:extLst>
              <a:ext uri="{FF2B5EF4-FFF2-40B4-BE49-F238E27FC236}">
                <a16:creationId xmlns:a16="http://schemas.microsoft.com/office/drawing/2014/main" id="{93296FAD-EC09-3005-433C-8C657049068C}"/>
              </a:ext>
            </a:extLst>
          </p:cNvPr>
          <p:cNvSpPr txBox="1"/>
          <p:nvPr/>
        </p:nvSpPr>
        <p:spPr>
          <a:xfrm>
            <a:off x="815093" y="3998069"/>
            <a:ext cx="3240635" cy="1815882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sz="1600" dirty="0"/>
              <a:t>S’han sentit reviure, com tornar a néixer, tranquils i amb ganes de fer coses. A través d’un procés de creixement personal, han tornat a ser ells mateixos i han re-connectat amb aspectes de la seva vida que tenien apagats.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36733CB5-6AE2-BDDF-B93D-D1847FDD25DE}"/>
              </a:ext>
            </a:extLst>
          </p:cNvPr>
          <p:cNvSpPr txBox="1"/>
          <p:nvPr/>
        </p:nvSpPr>
        <p:spPr>
          <a:xfrm>
            <a:off x="9252809" y="4462799"/>
            <a:ext cx="2428651" cy="923330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dirty="0"/>
              <a:t>Mentre fan l’activitat s’obliden de les penes i dolències.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349C0377-0CCD-E94F-DFAF-3BF6ED311074}"/>
              </a:ext>
            </a:extLst>
          </p:cNvPr>
          <p:cNvSpPr txBox="1"/>
          <p:nvPr/>
        </p:nvSpPr>
        <p:spPr>
          <a:xfrm>
            <a:off x="514350" y="1095046"/>
            <a:ext cx="2571750" cy="2062103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sz="1600" dirty="0"/>
              <a:t>Els ha donat energia i impuls, els ha reforçat mentalment i els ha fet sortir de la zona de confort i solitud en la que es trobaven sobre tot partir del </a:t>
            </a:r>
            <a:r>
              <a:rPr lang="ca-ES" sz="1600" dirty="0" err="1"/>
              <a:t>covid</a:t>
            </a:r>
            <a:r>
              <a:rPr lang="ca-ES" sz="1600" dirty="0"/>
              <a:t> degut al tancament i les pèrdues.</a:t>
            </a:r>
          </a:p>
        </p:txBody>
      </p:sp>
      <p:sp>
        <p:nvSpPr>
          <p:cNvPr id="8" name="Globus: rectangular amb cantonades arrodonides 7">
            <a:extLst>
              <a:ext uri="{FF2B5EF4-FFF2-40B4-BE49-F238E27FC236}">
                <a16:creationId xmlns:a16="http://schemas.microsoft.com/office/drawing/2014/main" id="{4E8E0752-4FEB-4993-1E74-01642EBE2AA9}"/>
              </a:ext>
            </a:extLst>
          </p:cNvPr>
          <p:cNvSpPr/>
          <p:nvPr/>
        </p:nvSpPr>
        <p:spPr>
          <a:xfrm>
            <a:off x="3714750" y="1134153"/>
            <a:ext cx="3240635" cy="2062103"/>
          </a:xfrm>
          <a:prstGeom prst="wedgeRoundRectCallout">
            <a:avLst>
              <a:gd name="adj1" fmla="val -67939"/>
              <a:gd name="adj2" fmla="val 1127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dirty="0">
                <a:solidFill>
                  <a:srgbClr val="E747B5"/>
                </a:solidFill>
                <a:ea typeface="Arial" charset="0"/>
                <a:cs typeface="Arial" charset="0"/>
              </a:rPr>
              <a:t>“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pues nos ha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dado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un impulso...nos ha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dado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un impulso para seguir la vida, para no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achicarnos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,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porque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esto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es un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enchufe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de...como diria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yo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, un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enchufe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de energia.” (Manolo. Porta)</a:t>
            </a:r>
          </a:p>
        </p:txBody>
      </p:sp>
      <p:sp>
        <p:nvSpPr>
          <p:cNvPr id="7" name="Globus: oval 6">
            <a:extLst>
              <a:ext uri="{FF2B5EF4-FFF2-40B4-BE49-F238E27FC236}">
                <a16:creationId xmlns:a16="http://schemas.microsoft.com/office/drawing/2014/main" id="{637435FD-956A-CEBA-DDC5-DBD978E22015}"/>
              </a:ext>
            </a:extLst>
          </p:cNvPr>
          <p:cNvSpPr/>
          <p:nvPr/>
        </p:nvSpPr>
        <p:spPr>
          <a:xfrm>
            <a:off x="7143750" y="1471872"/>
            <a:ext cx="3557121" cy="2732126"/>
          </a:xfrm>
          <a:prstGeom prst="wedgeEllipseCallout">
            <a:avLst>
              <a:gd name="adj1" fmla="val 33612"/>
              <a:gd name="adj2" fmla="val 579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“por lo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menos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ese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ratito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nos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olvidábamos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de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de los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achaques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de los problemes, de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nos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olvidábamos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de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.” (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Milagros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Prosperitat)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sz="1200" i="1" dirty="0">
              <a:solidFill>
                <a:srgbClr val="7A1059"/>
              </a:solidFill>
              <a:ea typeface="Arial" charset="0"/>
              <a:cs typeface="Arial" charset="0"/>
            </a:endParaRPr>
          </a:p>
        </p:txBody>
      </p:sp>
      <p:sp>
        <p:nvSpPr>
          <p:cNvPr id="6" name="Globus: oval 5">
            <a:extLst>
              <a:ext uri="{FF2B5EF4-FFF2-40B4-BE49-F238E27FC236}">
                <a16:creationId xmlns:a16="http://schemas.microsoft.com/office/drawing/2014/main" id="{766822B7-93BF-2FFA-C8BE-D53F41102FDA}"/>
              </a:ext>
            </a:extLst>
          </p:cNvPr>
          <p:cNvSpPr/>
          <p:nvPr/>
        </p:nvSpPr>
        <p:spPr>
          <a:xfrm>
            <a:off x="4425956" y="3538714"/>
            <a:ext cx="3340088" cy="2732125"/>
          </a:xfrm>
          <a:prstGeom prst="wedgeEllipseCallout">
            <a:avLst>
              <a:gd name="adj1" fmla="val -52528"/>
              <a:gd name="adj2" fmla="val 28495"/>
            </a:avLst>
          </a:prstGeom>
          <a:solidFill>
            <a:srgbClr val="EBD1E6"/>
          </a:solidFill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sz="1350" i="1" dirty="0">
              <a:solidFill>
                <a:srgbClr val="7A1059"/>
              </a:solidFill>
              <a:ea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“si, perquè una persona a la meva edat, no em pensava poder diguem-ne...revifar una mica lo que estic ara. Impensable pensar que faríem lo que estic fent ara.” (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Rosina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Porta</a:t>
            </a:r>
            <a:r>
              <a:rPr lang="ca-ES" sz="1350" i="1" dirty="0">
                <a:solidFill>
                  <a:srgbClr val="7A1059"/>
                </a:solidFill>
                <a:ea typeface="Arial" charset="0"/>
                <a:cs typeface="Arial" charset="0"/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sz="1350" i="1" dirty="0">
              <a:solidFill>
                <a:srgbClr val="7A1059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8" grpId="0" animBg="1"/>
      <p:bldP spid="7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chemeClr val="bg1"/>
                </a:solidFill>
                <a:latin typeface="Taz"/>
              </a:rPr>
              <a:t>Resultats: salut física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C12960-6E85-460F-B6E3-5B82CB31AF3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BD8E0CCB-4E6B-453B-A23A-B0F34BDB0E15}"/>
              </a:ext>
            </a:extLst>
          </p:cNvPr>
          <p:cNvSpPr txBox="1"/>
          <p:nvPr/>
        </p:nvSpPr>
        <p:spPr>
          <a:xfrm>
            <a:off x="311285" y="1705145"/>
            <a:ext cx="11539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>
                    <a:lumMod val="85000"/>
                  </a:schemeClr>
                </a:solidFill>
              </a:rPr>
              <a:t>Solitud: les persones que han fet la intervenció han millorat de manera significativa respecte a les persones que no han fet la intervenció (36% més de probabilitat que el GC de presentar nivell baix de solitud si han fet la meitat o més de les sessions) 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26AC13DE-55E6-6CB8-5714-B695826C8CA9}"/>
              </a:ext>
            </a:extLst>
          </p:cNvPr>
          <p:cNvSpPr txBox="1"/>
          <p:nvPr/>
        </p:nvSpPr>
        <p:spPr>
          <a:xfrm>
            <a:off x="265401" y="2595353"/>
            <a:ext cx="1173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CC00CC"/>
                </a:solidFill>
              </a:rPr>
              <a:t>Capacitat per a dur a terme les seves activitats quotidianes: </a:t>
            </a:r>
            <a:r>
              <a:rPr lang="ca-ES" dirty="0"/>
              <a:t> han millorat significativament respecte al GC. El GI te 22% més de probabilitats que el GC de no presentar problemes i 24% més si han fet la meitat o més de les sessions. 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9DC8397F-62E7-3C85-FB88-3B30EE68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42" y="3616317"/>
            <a:ext cx="2402032" cy="2798307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5E2D50C4-874E-C884-99AA-F57A5707B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13" y="3835792"/>
            <a:ext cx="4084674" cy="2578832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110590C8-61D9-C328-F4D6-E49CEDF71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589" y="3616317"/>
            <a:ext cx="3664014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7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rgbClr val="FFFFFF"/>
                </a:solidFill>
                <a:latin typeface="taz"/>
              </a:rPr>
              <a:t>Antecedents: per què </a:t>
            </a:r>
            <a:r>
              <a:rPr lang="ca-ES" sz="3500" dirty="0" err="1">
                <a:solidFill>
                  <a:srgbClr val="FFFFFF"/>
                </a:solidFill>
                <a:latin typeface="taz"/>
              </a:rPr>
              <a:t>ArtGran</a:t>
            </a:r>
            <a:r>
              <a:rPr lang="ca-ES" sz="3500" dirty="0">
                <a:solidFill>
                  <a:srgbClr val="FFFFFF"/>
                </a:solidFill>
                <a:latin typeface="taz"/>
              </a:rPr>
              <a:t>?  </a:t>
            </a:r>
            <a:endParaRPr lang="ca-ES" sz="3500" b="1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graphicFrame>
        <p:nvGraphicFramePr>
          <p:cNvPr id="35" name="Contenidor de contingut 2">
            <a:extLst>
              <a:ext uri="{FF2B5EF4-FFF2-40B4-BE49-F238E27FC236}">
                <a16:creationId xmlns:a16="http://schemas.microsoft.com/office/drawing/2014/main" id="{EBD740E6-39FE-CEFA-CE32-9CAB96964E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9351" y="1891970"/>
          <a:ext cx="11501740" cy="410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31A332C-82B1-5788-9396-469C506BE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186" y="5240954"/>
            <a:ext cx="118272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>
            <a:extLst>
              <a:ext uri="{FF2B5EF4-FFF2-40B4-BE49-F238E27FC236}">
                <a16:creationId xmlns:a16="http://schemas.microsoft.com/office/drawing/2014/main" id="{93296FAD-EC09-3005-433C-8C657049068C}"/>
              </a:ext>
            </a:extLst>
          </p:cNvPr>
          <p:cNvSpPr txBox="1"/>
          <p:nvPr/>
        </p:nvSpPr>
        <p:spPr>
          <a:xfrm>
            <a:off x="660231" y="3976099"/>
            <a:ext cx="2998129" cy="2308324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dirty="0"/>
              <a:t>Fan la connexió entre la salut física i la holística (a través de les activitats i la connexió amb el grup, es desencadenen una </a:t>
            </a:r>
          </a:p>
          <a:p>
            <a:r>
              <a:rPr lang="ca-ES" dirty="0"/>
              <a:t>sèrie de processos que acaben impactant en la percepció de la salut. 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36733CB5-6AE2-BDDF-B93D-D1847FDD25DE}"/>
              </a:ext>
            </a:extLst>
          </p:cNvPr>
          <p:cNvSpPr txBox="1"/>
          <p:nvPr/>
        </p:nvSpPr>
        <p:spPr>
          <a:xfrm>
            <a:off x="9750947" y="4318960"/>
            <a:ext cx="1879406" cy="1754326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dirty="0"/>
              <a:t>Estan motivats per tot el que aprenen, els hi </a:t>
            </a:r>
            <a:r>
              <a:rPr lang="ca-ES" dirty="0" err="1"/>
              <a:t>dóna</a:t>
            </a:r>
            <a:r>
              <a:rPr lang="ca-ES" dirty="0"/>
              <a:t> energia i ganes de fer coses.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349C0377-0CCD-E94F-DFAF-3BF6ED311074}"/>
              </a:ext>
            </a:extLst>
          </p:cNvPr>
          <p:cNvSpPr txBox="1"/>
          <p:nvPr/>
        </p:nvSpPr>
        <p:spPr>
          <a:xfrm>
            <a:off x="718384" y="1704432"/>
            <a:ext cx="2468879" cy="1477328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dirty="0"/>
              <a:t>El fet de sortir del  barri, anar en transport públic, implica una activitat física beneficiosa.</a:t>
            </a:r>
          </a:p>
        </p:txBody>
      </p:sp>
      <p:sp>
        <p:nvSpPr>
          <p:cNvPr id="7" name="Globus: oval 6">
            <a:extLst>
              <a:ext uri="{FF2B5EF4-FFF2-40B4-BE49-F238E27FC236}">
                <a16:creationId xmlns:a16="http://schemas.microsoft.com/office/drawing/2014/main" id="{637435FD-956A-CEBA-DDC5-DBD978E22015}"/>
              </a:ext>
            </a:extLst>
          </p:cNvPr>
          <p:cNvSpPr/>
          <p:nvPr/>
        </p:nvSpPr>
        <p:spPr>
          <a:xfrm>
            <a:off x="7299061" y="525294"/>
            <a:ext cx="4174555" cy="3265815"/>
          </a:xfrm>
          <a:prstGeom prst="wedgeEllipseCallout">
            <a:avLst>
              <a:gd name="adj1" fmla="val 22451"/>
              <a:gd name="adj2" fmla="val 645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“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Yo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creo que el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físico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pues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,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porque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yo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,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yo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si te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contara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...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yo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tengo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a mi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mujer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esquizofrènica. Y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yo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muchos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días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pues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estoy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...como si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estuviera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solo en casa. Ella està en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su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mundo y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yo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estoy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en mi mundo. Y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esto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pues me ha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ayudado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a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salir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del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pozo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ese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en el que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estaba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, a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desconectar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,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porque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me ha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dado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la vida pues para poder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mover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y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hacer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cosas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de no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coger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4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depresiones</a:t>
            </a:r>
            <a:r>
              <a:rPr lang="ca-ES" sz="1400" i="1" dirty="0">
                <a:solidFill>
                  <a:srgbClr val="7A1059"/>
                </a:solidFill>
                <a:ea typeface="Arial" charset="0"/>
                <a:cs typeface="Arial" charset="0"/>
              </a:rPr>
              <a:t> (Manolo, Porta)</a:t>
            </a:r>
          </a:p>
        </p:txBody>
      </p:sp>
      <p:sp>
        <p:nvSpPr>
          <p:cNvPr id="8" name="Globus: rectangular amb cantonades arrodonides 7">
            <a:extLst>
              <a:ext uri="{FF2B5EF4-FFF2-40B4-BE49-F238E27FC236}">
                <a16:creationId xmlns:a16="http://schemas.microsoft.com/office/drawing/2014/main" id="{4E8E0752-4FEB-4993-1E74-01642EBE2AA9}"/>
              </a:ext>
            </a:extLst>
          </p:cNvPr>
          <p:cNvSpPr/>
          <p:nvPr/>
        </p:nvSpPr>
        <p:spPr>
          <a:xfrm>
            <a:off x="3871563" y="1683966"/>
            <a:ext cx="2743198" cy="1567525"/>
          </a:xfrm>
          <a:prstGeom prst="wedgeRoundRectCallout">
            <a:avLst>
              <a:gd name="adj1" fmla="val -67939"/>
              <a:gd name="adj2" fmla="val 1127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dirty="0">
                <a:solidFill>
                  <a:srgbClr val="E747B5"/>
                </a:solidFill>
                <a:ea typeface="Arial" charset="0"/>
                <a:cs typeface="Arial" charset="0"/>
              </a:rPr>
              <a:t>“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hombre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de alguna manera si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porque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te obliga 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moverte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, te obliga a estar en activo”. (Jesús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Montbau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-Vall d’Hebron)</a:t>
            </a:r>
            <a:endParaRPr lang="ca-ES" sz="1600" dirty="0">
              <a:solidFill>
                <a:srgbClr val="E747B5"/>
              </a:solidFill>
              <a:ea typeface="Arial" charset="0"/>
              <a:cs typeface="Arial" charset="0"/>
            </a:endParaRPr>
          </a:p>
        </p:txBody>
      </p:sp>
      <p:sp>
        <p:nvSpPr>
          <p:cNvPr id="6" name="Globus: oval 5">
            <a:extLst>
              <a:ext uri="{FF2B5EF4-FFF2-40B4-BE49-F238E27FC236}">
                <a16:creationId xmlns:a16="http://schemas.microsoft.com/office/drawing/2014/main" id="{766822B7-93BF-2FFA-C8BE-D53F41102FDA}"/>
              </a:ext>
            </a:extLst>
          </p:cNvPr>
          <p:cNvSpPr/>
          <p:nvPr/>
        </p:nvSpPr>
        <p:spPr>
          <a:xfrm>
            <a:off x="3871563" y="3510841"/>
            <a:ext cx="3793181" cy="2745650"/>
          </a:xfrm>
          <a:prstGeom prst="wedgeEllipseCallout">
            <a:avLst>
              <a:gd name="adj1" fmla="val -52528"/>
              <a:gd name="adj2" fmla="val 28495"/>
            </a:avLst>
          </a:prstGeom>
          <a:solidFill>
            <a:srgbClr val="EBD1E6"/>
          </a:solidFill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“ es que no nos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hundimos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. Al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abrirnos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la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mente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a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nivel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físico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es que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va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perfecto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” (Angeles, Porta)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“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hombre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claro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si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tienes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una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ilusión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que tal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día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haces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tal cosa pues no es lo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mismo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que si tal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día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lo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tengo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vacío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.” (Flora, Porta)</a:t>
            </a:r>
          </a:p>
        </p:txBody>
      </p:sp>
    </p:spTree>
    <p:extLst>
      <p:ext uri="{BB962C8B-B14F-4D97-AF65-F5344CB8AC3E}">
        <p14:creationId xmlns:p14="http://schemas.microsoft.com/office/powerpoint/2010/main" val="17520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7" grpId="0" animBg="1"/>
      <p:bldP spid="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chemeClr val="bg1"/>
                </a:solidFill>
                <a:latin typeface="Taz"/>
              </a:rPr>
              <a:t>Resultats: </a:t>
            </a:r>
            <a:r>
              <a:rPr lang="ca-ES" sz="3500" dirty="0" err="1">
                <a:solidFill>
                  <a:schemeClr val="bg1"/>
                </a:solidFill>
                <a:latin typeface="Taz"/>
              </a:rPr>
              <a:t>besestar</a:t>
            </a:r>
            <a:r>
              <a:rPr lang="ca-ES" sz="3500" dirty="0">
                <a:solidFill>
                  <a:schemeClr val="bg1"/>
                </a:solidFill>
                <a:latin typeface="Taz"/>
              </a:rPr>
              <a:t> emocional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C12960-6E85-460F-B6E3-5B82CB31AF3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BD8E0CCB-4E6B-453B-A23A-B0F34BDB0E15}"/>
              </a:ext>
            </a:extLst>
          </p:cNvPr>
          <p:cNvSpPr txBox="1"/>
          <p:nvPr/>
        </p:nvSpPr>
        <p:spPr>
          <a:xfrm>
            <a:off x="311285" y="1705145"/>
            <a:ext cx="11539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>
                    <a:lumMod val="85000"/>
                  </a:schemeClr>
                </a:solidFill>
              </a:rPr>
              <a:t>Solitud: les persones que han fet la intervenció han millorat de manera significativa respecte a les persones que no han fet la intervenció (36% més de probabilitat que el GC de presentar nivell baix de solitud si han fet la meitat o més de les sessions) 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26AC13DE-55E6-6CB8-5714-B695826C8CA9}"/>
              </a:ext>
            </a:extLst>
          </p:cNvPr>
          <p:cNvSpPr txBox="1"/>
          <p:nvPr/>
        </p:nvSpPr>
        <p:spPr>
          <a:xfrm>
            <a:off x="265401" y="2595353"/>
            <a:ext cx="1173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>
                    <a:lumMod val="85000"/>
                  </a:schemeClr>
                </a:solidFill>
              </a:rPr>
              <a:t>Capacitat per a dur a terme les seves activitats quotidianes:  han millorat significativament respecte al GC. El GI te 22% més de probabilitats que el GC de no presentar problemes i 24% més si han fet la meitat o més de les sessions. 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8C297FE9-EB6B-D2A6-A6B5-9AE5F36A2116}"/>
              </a:ext>
            </a:extLst>
          </p:cNvPr>
          <p:cNvSpPr txBox="1"/>
          <p:nvPr/>
        </p:nvSpPr>
        <p:spPr>
          <a:xfrm>
            <a:off x="221129" y="3251528"/>
            <a:ext cx="1163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CC00CC"/>
                </a:solidFill>
              </a:rPr>
              <a:t>Benestar emocional: </a:t>
            </a:r>
            <a:r>
              <a:rPr lang="ca-ES" dirty="0"/>
              <a:t> han millorat significativament respecte al GC en el sentiment d’alegria, presentant major puntuació. </a:t>
            </a: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62F94035-1170-D079-5F9F-E55F74B6A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4" y="4131893"/>
            <a:ext cx="3722277" cy="2368340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08B49315-2976-8F1E-ECF7-3A59F5E57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24" y="4079911"/>
            <a:ext cx="4054191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>
            <a:extLst>
              <a:ext uri="{FF2B5EF4-FFF2-40B4-BE49-F238E27FC236}">
                <a16:creationId xmlns:a16="http://schemas.microsoft.com/office/drawing/2014/main" id="{93296FAD-EC09-3005-433C-8C657049068C}"/>
              </a:ext>
            </a:extLst>
          </p:cNvPr>
          <p:cNvSpPr txBox="1"/>
          <p:nvPr/>
        </p:nvSpPr>
        <p:spPr>
          <a:xfrm>
            <a:off x="715641" y="4208737"/>
            <a:ext cx="3340087" cy="1815882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sz="1600" dirty="0"/>
              <a:t>S’han sentit reviure, com tornar a néixer, tranquils i amb ganes de fer coses. A través d’un procés de creixement personal, han tornat a ser ells mateixos i han re-connectat amb aspectes de la seva vida que tenien apagats.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36733CB5-6AE2-BDDF-B93D-D1847FDD25DE}"/>
              </a:ext>
            </a:extLst>
          </p:cNvPr>
          <p:cNvSpPr txBox="1"/>
          <p:nvPr/>
        </p:nvSpPr>
        <p:spPr>
          <a:xfrm>
            <a:off x="9252809" y="4462799"/>
            <a:ext cx="2428651" cy="923330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dirty="0"/>
              <a:t>Mentre fan l’activitat s’obliden de les penes i dolències.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349C0377-0CCD-E94F-DFAF-3BF6ED311074}"/>
              </a:ext>
            </a:extLst>
          </p:cNvPr>
          <p:cNvSpPr txBox="1"/>
          <p:nvPr/>
        </p:nvSpPr>
        <p:spPr>
          <a:xfrm>
            <a:off x="514350" y="1095046"/>
            <a:ext cx="2571750" cy="2062103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a-ES" sz="1600" dirty="0"/>
              <a:t>Els ha donat energia i impuls, els ha reforçat mentalment i els ha fet sortir de la zona de confort i solitud en la que es trobaven sobre tot partir del </a:t>
            </a:r>
            <a:r>
              <a:rPr lang="ca-ES" sz="1600" dirty="0" err="1"/>
              <a:t>covid</a:t>
            </a:r>
            <a:r>
              <a:rPr lang="ca-ES" sz="1600" dirty="0"/>
              <a:t> degut al tancament i les pèrdues.</a:t>
            </a:r>
          </a:p>
        </p:txBody>
      </p:sp>
      <p:sp>
        <p:nvSpPr>
          <p:cNvPr id="8" name="Globus: rectangular amb cantonades arrodonides 7">
            <a:extLst>
              <a:ext uri="{FF2B5EF4-FFF2-40B4-BE49-F238E27FC236}">
                <a16:creationId xmlns:a16="http://schemas.microsoft.com/office/drawing/2014/main" id="{4E8E0752-4FEB-4993-1E74-01642EBE2AA9}"/>
              </a:ext>
            </a:extLst>
          </p:cNvPr>
          <p:cNvSpPr/>
          <p:nvPr/>
        </p:nvSpPr>
        <p:spPr>
          <a:xfrm>
            <a:off x="3714750" y="1134153"/>
            <a:ext cx="3240635" cy="2062103"/>
          </a:xfrm>
          <a:prstGeom prst="wedgeRoundRectCallout">
            <a:avLst>
              <a:gd name="adj1" fmla="val -67939"/>
              <a:gd name="adj2" fmla="val 1127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dirty="0">
                <a:solidFill>
                  <a:srgbClr val="E747B5"/>
                </a:solidFill>
                <a:ea typeface="Arial" charset="0"/>
                <a:cs typeface="Arial" charset="0"/>
              </a:rPr>
              <a:t>“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pues nos ha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dado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un impulso...nos ha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dado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un impulso para seguir la vida, para no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achicarnos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,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porque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esto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es un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enchufe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de...como diria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yo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, un </a:t>
            </a:r>
            <a:r>
              <a:rPr lang="ca-ES" sz="1600" i="1" dirty="0" err="1">
                <a:solidFill>
                  <a:srgbClr val="E747B5"/>
                </a:solidFill>
                <a:ea typeface="Arial" charset="0"/>
                <a:cs typeface="Arial" charset="0"/>
              </a:rPr>
              <a:t>enchufe</a:t>
            </a:r>
            <a:r>
              <a:rPr lang="ca-ES" sz="1600" i="1" dirty="0">
                <a:solidFill>
                  <a:srgbClr val="E747B5"/>
                </a:solidFill>
                <a:ea typeface="Arial" charset="0"/>
                <a:cs typeface="Arial" charset="0"/>
              </a:rPr>
              <a:t> de energia.” (Manolo. Porta)</a:t>
            </a:r>
          </a:p>
        </p:txBody>
      </p:sp>
      <p:sp>
        <p:nvSpPr>
          <p:cNvPr id="7" name="Globus: oval 6">
            <a:extLst>
              <a:ext uri="{FF2B5EF4-FFF2-40B4-BE49-F238E27FC236}">
                <a16:creationId xmlns:a16="http://schemas.microsoft.com/office/drawing/2014/main" id="{637435FD-956A-CEBA-DDC5-DBD978E22015}"/>
              </a:ext>
            </a:extLst>
          </p:cNvPr>
          <p:cNvSpPr/>
          <p:nvPr/>
        </p:nvSpPr>
        <p:spPr>
          <a:xfrm>
            <a:off x="7143750" y="1471872"/>
            <a:ext cx="3557121" cy="2732126"/>
          </a:xfrm>
          <a:prstGeom prst="wedgeEllipseCallout">
            <a:avLst>
              <a:gd name="adj1" fmla="val 33612"/>
              <a:gd name="adj2" fmla="val 579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“por lo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menos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ese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ratito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nos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olvidábamos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de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de los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achaques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de los problemes, de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nos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olvidábamos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 de 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todo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.” (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Milagros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Prosperitat)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sz="1200" i="1" dirty="0">
              <a:solidFill>
                <a:srgbClr val="7A1059"/>
              </a:solidFill>
              <a:ea typeface="Arial" charset="0"/>
              <a:cs typeface="Arial" charset="0"/>
            </a:endParaRPr>
          </a:p>
        </p:txBody>
      </p:sp>
      <p:sp>
        <p:nvSpPr>
          <p:cNvPr id="6" name="Globus: oval 5">
            <a:extLst>
              <a:ext uri="{FF2B5EF4-FFF2-40B4-BE49-F238E27FC236}">
                <a16:creationId xmlns:a16="http://schemas.microsoft.com/office/drawing/2014/main" id="{766822B7-93BF-2FFA-C8BE-D53F41102FDA}"/>
              </a:ext>
            </a:extLst>
          </p:cNvPr>
          <p:cNvSpPr/>
          <p:nvPr/>
        </p:nvSpPr>
        <p:spPr>
          <a:xfrm>
            <a:off x="4425956" y="3538714"/>
            <a:ext cx="3340088" cy="2732125"/>
          </a:xfrm>
          <a:prstGeom prst="wedgeEllipseCallout">
            <a:avLst>
              <a:gd name="adj1" fmla="val -52528"/>
              <a:gd name="adj2" fmla="val 28495"/>
            </a:avLst>
          </a:prstGeom>
          <a:solidFill>
            <a:srgbClr val="EBD1E6"/>
          </a:solidFill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1435" tIns="25718" rIns="51435" bIns="25718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sz="1350" i="1" dirty="0">
              <a:solidFill>
                <a:srgbClr val="7A1059"/>
              </a:solidFill>
              <a:ea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“si, perquè una persona a la meva edat, no em pensava poder diguem-ne...revifar una mica lo que estic ara. Impensable pensar que faríem lo que estic fent ara.” (</a:t>
            </a:r>
            <a:r>
              <a:rPr lang="ca-ES" sz="1600" i="1" dirty="0" err="1">
                <a:solidFill>
                  <a:srgbClr val="7A1059"/>
                </a:solidFill>
                <a:ea typeface="Arial" charset="0"/>
                <a:cs typeface="Arial" charset="0"/>
              </a:rPr>
              <a:t>Rosina</a:t>
            </a:r>
            <a:r>
              <a:rPr lang="ca-ES" sz="1600" i="1" dirty="0">
                <a:solidFill>
                  <a:srgbClr val="7A1059"/>
                </a:solidFill>
                <a:ea typeface="Arial" charset="0"/>
                <a:cs typeface="Arial" charset="0"/>
              </a:rPr>
              <a:t>, Porta</a:t>
            </a:r>
            <a:r>
              <a:rPr lang="ca-ES" sz="1350" i="1" dirty="0">
                <a:solidFill>
                  <a:srgbClr val="7A1059"/>
                </a:solidFill>
                <a:ea typeface="Arial" charset="0"/>
                <a:cs typeface="Arial" charset="0"/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sz="1350" i="1" dirty="0">
              <a:solidFill>
                <a:srgbClr val="7A1059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8" grpId="0" animBg="1"/>
      <p:bldP spid="7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chemeClr val="bg1"/>
                </a:solidFill>
                <a:latin typeface="Taz"/>
              </a:rPr>
              <a:t>Conclusions   </a:t>
            </a:r>
          </a:p>
          <a:p>
            <a:endParaRPr lang="ca-ES" sz="2200" dirty="0"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BF52504C-9C58-DA09-FC7C-C79F8988A6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238" y="2294120"/>
            <a:ext cx="11408395" cy="334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a-ES" sz="2200" dirty="0"/>
              <a:t>Hi ha un augment significatiu del sentiment d’alegria en les persones participants en </a:t>
            </a:r>
            <a:r>
              <a:rPr lang="ca-ES" sz="2200" dirty="0" err="1"/>
              <a:t>ArtGran</a:t>
            </a:r>
            <a:r>
              <a:rPr lang="ca-ES" sz="2200" dirty="0"/>
              <a:t>.</a:t>
            </a:r>
          </a:p>
          <a:p>
            <a:pPr marL="457200" indent="-457200">
              <a:buAutoNum type="arabicPeriod"/>
            </a:pPr>
            <a:r>
              <a:rPr lang="ca-ES" sz="2200" dirty="0"/>
              <a:t>La solitud disminueix significativament en les persones participants.</a:t>
            </a:r>
          </a:p>
          <a:p>
            <a:pPr marL="457200" indent="-457200">
              <a:buAutoNum type="arabicPeriod"/>
            </a:pPr>
            <a:r>
              <a:rPr lang="ca-ES" sz="2200" dirty="0"/>
              <a:t>Augmenta significativament el percentatge de persones que no tenen problemes per fer les activitats quotidianes. </a:t>
            </a:r>
          </a:p>
          <a:p>
            <a:pPr marL="457200" indent="-457200">
              <a:buAutoNum type="arabicPeriod"/>
            </a:pPr>
            <a:r>
              <a:rPr lang="ca-ES" sz="2200" dirty="0" err="1"/>
              <a:t>ArtGran</a:t>
            </a:r>
            <a:r>
              <a:rPr lang="ca-ES" sz="2200" dirty="0"/>
              <a:t> ha ajudat a sortir, relacionar-se i a sentir-se menys sols. Això fa que se sentin millor tan física com emocionalment.</a:t>
            </a:r>
          </a:p>
          <a:p>
            <a:pPr marL="457200" indent="-457200">
              <a:buAutoNum type="arabicPeriod"/>
            </a:pPr>
            <a:r>
              <a:rPr lang="ca-ES" sz="2200" dirty="0"/>
              <a:t>Els ha </a:t>
            </a:r>
            <a:r>
              <a:rPr lang="ca-ES" sz="2200" dirty="0" err="1"/>
              <a:t>empoderat</a:t>
            </a:r>
            <a:r>
              <a:rPr lang="ca-ES" sz="2200" dirty="0"/>
              <a:t>: s’han sentit més valents, tenir il·lusió, i augmentar la seva autoestima perquè senten que encara poden fer coses i que la seva opinió compta i és important.</a:t>
            </a:r>
          </a:p>
        </p:txBody>
      </p:sp>
    </p:spTree>
    <p:extLst>
      <p:ext uri="{BB962C8B-B14F-4D97-AF65-F5344CB8AC3E}">
        <p14:creationId xmlns:p14="http://schemas.microsoft.com/office/powerpoint/2010/main" val="100941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latin typeface="taz"/>
              </a:rPr>
            </a:br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rgbClr val="FFFFFF"/>
                </a:solidFill>
                <a:latin typeface="taz"/>
              </a:rPr>
              <a:t>Conclusions  </a:t>
            </a:r>
            <a:endParaRPr lang="ca-ES" sz="3500" b="1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631CE37E-9352-BE5E-8C9D-A41550EE90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350" y="2166810"/>
            <a:ext cx="11292082" cy="334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a-ES" sz="2200" dirty="0"/>
              <a:t>6. S’han divertit, han rigut i han fet, si no amics, contactes interessants i agradables amb els quals probablement d’una manera o altra es continuaran relacionant.</a:t>
            </a:r>
          </a:p>
          <a:p>
            <a:endParaRPr lang="ca-ES" sz="2200" dirty="0"/>
          </a:p>
          <a:p>
            <a:pPr marL="0" indent="0">
              <a:buNone/>
            </a:pPr>
            <a:r>
              <a:rPr lang="ca-ES" sz="2200" dirty="0"/>
              <a:t>7. Ha canviat la seva visió dels museus, de l’art i de la cultura, veuen que està a l’abast de tothom. Ha generat una oportunitat, ha obert una porta i pensen que hi ha molts llocs bonics i interessants al seu voltant i tenen ganes de descobrir.</a:t>
            </a:r>
          </a:p>
          <a:p>
            <a:endParaRPr lang="ca-ES" sz="2200" dirty="0"/>
          </a:p>
          <a:p>
            <a:pPr marL="0" indent="0">
              <a:buNone/>
            </a:pPr>
            <a:r>
              <a:rPr lang="ca-ES" sz="2200" dirty="0"/>
              <a:t>8. Han sortit del forat, del “</a:t>
            </a:r>
            <a:r>
              <a:rPr lang="ca-ES" sz="2200" dirty="0" err="1"/>
              <a:t>caparazón</a:t>
            </a:r>
            <a:r>
              <a:rPr lang="ca-ES" sz="2200" dirty="0"/>
              <a:t>”, de la zona de confort i han estat capaços de generar un sentiment de grup en el qual, cadascun d’ells hi ha pogut trobar el seu lloc.</a:t>
            </a:r>
          </a:p>
        </p:txBody>
      </p:sp>
    </p:spTree>
    <p:extLst>
      <p:ext uri="{BB962C8B-B14F-4D97-AF65-F5344CB8AC3E}">
        <p14:creationId xmlns:p14="http://schemas.microsoft.com/office/powerpoint/2010/main" val="162058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673298E-7E20-4787-6859-16E0D585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53" y="259917"/>
            <a:ext cx="11086351" cy="808119"/>
          </a:xfrm>
        </p:spPr>
        <p:txBody>
          <a:bodyPr>
            <a:normAutofit fontScale="90000"/>
          </a:bodyPr>
          <a:lstStyle/>
          <a:p>
            <a:r>
              <a:rPr lang="ca-ES" dirty="0"/>
              <a:t>Més </a:t>
            </a:r>
            <a:r>
              <a:rPr lang="ca-ES" dirty="0" err="1"/>
              <a:t>info</a:t>
            </a:r>
            <a:r>
              <a:rPr lang="ca-ES" dirty="0"/>
              <a:t> a l’Observatori de Salut i Impactes de Polítiques (OBSIP):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CE6E6E74-7A93-218A-136D-D651B038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04" t="30501" r="12983" b="11927"/>
          <a:stretch/>
        </p:blipFill>
        <p:spPr>
          <a:xfrm>
            <a:off x="303596" y="1724262"/>
            <a:ext cx="6722318" cy="4469761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1D939527-8EF3-0476-FEEF-B6DEDB545394}"/>
              </a:ext>
            </a:extLst>
          </p:cNvPr>
          <p:cNvSpPr txBox="1"/>
          <p:nvPr/>
        </p:nvSpPr>
        <p:spPr>
          <a:xfrm>
            <a:off x="7859729" y="1724262"/>
            <a:ext cx="38596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 l’OBSIP podreu trobar, entre d’altres:</a:t>
            </a:r>
          </a:p>
          <a:p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Informe d’avaluació:</a:t>
            </a:r>
          </a:p>
          <a:p>
            <a:r>
              <a:rPr lang="ca-ES" dirty="0"/>
              <a:t> </a:t>
            </a:r>
            <a:r>
              <a:rPr lang="ca-ES" dirty="0">
                <a:hlinkClick r:id="rId4"/>
              </a:rPr>
              <a:t>https://www.aspb.cat/wp- content/uploads/2023/10/ASPB-Avaluacio_ArtGran.pdf</a:t>
            </a:r>
            <a:endParaRPr lang="ca-ES" dirty="0"/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Article científic: </a:t>
            </a:r>
            <a:r>
              <a:rPr lang="ca-ES" dirty="0">
                <a:hlinkClick r:id="rId5"/>
              </a:rPr>
              <a:t>https://pubmed.ncbi.nlm.nih.gov/38552347</a:t>
            </a:r>
            <a:endParaRPr lang="ca-ES" dirty="0"/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 err="1"/>
              <a:t>Video</a:t>
            </a:r>
            <a:r>
              <a:rPr lang="ca-ES" dirty="0"/>
              <a:t> del projecte: https://youtu.be/wlPlYyf-C8Q</a:t>
            </a:r>
          </a:p>
          <a:p>
            <a:pPr marL="285750" indent="-285750">
              <a:buFontTx/>
              <a:buChar char="-"/>
            </a:pPr>
            <a:endParaRPr lang="ca-ES" dirty="0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407710A5-DB80-7FAF-D687-A40AEB943C7E}"/>
              </a:ext>
            </a:extLst>
          </p:cNvPr>
          <p:cNvSpPr txBox="1"/>
          <p:nvPr/>
        </p:nvSpPr>
        <p:spPr>
          <a:xfrm>
            <a:off x="303596" y="1253482"/>
            <a:ext cx="75561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dirty="0"/>
              <a:t>https://dades.aspb.cat/obsip/avaluacions/avaluacio-del-programa-artgran</a:t>
            </a:r>
          </a:p>
        </p:txBody>
      </p:sp>
    </p:spTree>
    <p:extLst>
      <p:ext uri="{BB962C8B-B14F-4D97-AF65-F5344CB8AC3E}">
        <p14:creationId xmlns:p14="http://schemas.microsoft.com/office/powerpoint/2010/main" val="1718952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tge 8" descr="Dirty apron used for painting hung on a wall">
            <a:extLst>
              <a:ext uri="{FF2B5EF4-FFF2-40B4-BE49-F238E27FC236}">
                <a16:creationId xmlns:a16="http://schemas.microsoft.com/office/drawing/2014/main" id="{DC52B421-ABC1-53DA-D487-FA3591A37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5" r="619" b="3"/>
          <a:stretch/>
        </p:blipFill>
        <p:spPr>
          <a:xfrm>
            <a:off x="833962" y="1234170"/>
            <a:ext cx="5155872" cy="4329732"/>
          </a:xfrm>
          <a:prstGeom prst="rect">
            <a:avLst/>
          </a:prstGeom>
          <a:noFill/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20851843-3742-030B-6ECF-9FAE98ECF4E8}"/>
              </a:ext>
            </a:extLst>
          </p:cNvPr>
          <p:cNvSpPr txBox="1"/>
          <p:nvPr/>
        </p:nvSpPr>
        <p:spPr>
          <a:xfrm>
            <a:off x="7045609" y="2155277"/>
            <a:ext cx="4071029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>
                <a:solidFill>
                  <a:srgbClr val="CC00CC"/>
                </a:solidFill>
              </a:rPr>
              <a:t>MOLTES GRÀCIES !!!</a:t>
            </a:r>
          </a:p>
          <a:p>
            <a:endParaRPr lang="ca-ES" dirty="0"/>
          </a:p>
          <a:p>
            <a:endParaRPr lang="ca-ES" dirty="0"/>
          </a:p>
          <a:p>
            <a:r>
              <a:rPr lang="ca-ES" sz="2400" dirty="0"/>
              <a:t>Rosa Puigpinós Riera</a:t>
            </a:r>
          </a:p>
          <a:p>
            <a:r>
              <a:rPr lang="ca-ES" sz="2400" dirty="0">
                <a:hlinkClick r:id="rId4"/>
              </a:rPr>
              <a:t>rpuigpi@aspb.cat</a:t>
            </a:r>
            <a:endParaRPr lang="ca-ES" sz="2400" dirty="0"/>
          </a:p>
          <a:p>
            <a:endParaRPr lang="ca-ES" sz="2400" dirty="0"/>
          </a:p>
          <a:p>
            <a:r>
              <a:rPr lang="ca-ES" sz="2400" dirty="0">
                <a:hlinkClick r:id="rId5"/>
              </a:rPr>
              <a:t>www.aspb.cat</a:t>
            </a:r>
            <a:endParaRPr lang="ca-ES" sz="2400" dirty="0"/>
          </a:p>
          <a:p>
            <a:endParaRPr lang="ca-ES" sz="2400" dirty="0"/>
          </a:p>
          <a:p>
            <a:endParaRPr lang="ca-ES" dirty="0"/>
          </a:p>
          <a:p>
            <a:endParaRPr lang="ca-ES" sz="1350" dirty="0"/>
          </a:p>
        </p:txBody>
      </p:sp>
    </p:spTree>
    <p:extLst>
      <p:ext uri="{BB962C8B-B14F-4D97-AF65-F5344CB8AC3E}">
        <p14:creationId xmlns:p14="http://schemas.microsoft.com/office/powerpoint/2010/main" val="400962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solidFill>
                  <a:srgbClr val="FFFFFF"/>
                </a:solidFill>
                <a:latin typeface="taz"/>
              </a:rPr>
            </a:br>
            <a:br>
              <a:rPr lang="ca-ES" sz="2200" dirty="0">
                <a:solidFill>
                  <a:srgbClr val="FFFFFF"/>
                </a:solidFill>
                <a:latin typeface="taz"/>
              </a:rPr>
            </a:br>
            <a:r>
              <a:rPr lang="ca-ES" sz="4000" dirty="0">
                <a:solidFill>
                  <a:srgbClr val="FFFFFF"/>
                </a:solidFill>
                <a:latin typeface="Taz"/>
              </a:rPr>
              <a:t>Marc conceptual1</a:t>
            </a:r>
            <a:endParaRPr lang="ca-ES" sz="4000" b="1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7BA59B2B-94CE-2805-5F9B-9DA7C235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ca-ES" sz="2000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25713473-920C-92BC-52E2-889BD4EBD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144" r="1159" b="4921"/>
          <a:stretch/>
        </p:blipFill>
        <p:spPr>
          <a:xfrm>
            <a:off x="800100" y="1625741"/>
            <a:ext cx="10862453" cy="47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solidFill>
                  <a:srgbClr val="FFFFFF"/>
                </a:solidFill>
                <a:latin typeface="taz"/>
              </a:rPr>
            </a:br>
            <a:br>
              <a:rPr lang="ca-ES" sz="2200" dirty="0">
                <a:solidFill>
                  <a:srgbClr val="FFFFFF"/>
                </a:solidFill>
                <a:latin typeface="taz"/>
              </a:rPr>
            </a:br>
            <a:r>
              <a:rPr lang="ca-ES" sz="4000" dirty="0">
                <a:solidFill>
                  <a:srgbClr val="FFFFFF"/>
                </a:solidFill>
                <a:latin typeface="Taz"/>
              </a:rPr>
              <a:t>Antecedents: per què </a:t>
            </a:r>
            <a:r>
              <a:rPr lang="ca-ES" sz="4000" dirty="0" err="1">
                <a:solidFill>
                  <a:srgbClr val="FFFFFF"/>
                </a:solidFill>
                <a:latin typeface="Taz"/>
              </a:rPr>
              <a:t>ArtGran</a:t>
            </a:r>
            <a:r>
              <a:rPr lang="ca-ES" sz="4000" dirty="0">
                <a:solidFill>
                  <a:srgbClr val="FFFFFF"/>
                </a:solidFill>
                <a:latin typeface="Taz"/>
              </a:rPr>
              <a:t>?</a:t>
            </a:r>
            <a:endParaRPr lang="ca-ES" sz="4000" b="1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9B62312-C421-B9C1-59AB-B2358F6BC490}"/>
              </a:ext>
            </a:extLst>
          </p:cNvPr>
          <p:cNvSpPr txBox="1">
            <a:spLocks/>
          </p:cNvSpPr>
          <p:nvPr/>
        </p:nvSpPr>
        <p:spPr>
          <a:xfrm>
            <a:off x="956896" y="1459344"/>
            <a:ext cx="10191750" cy="4747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a-ES" sz="1800"/>
              <a:t>A Barcelona el 21% de la població té 65 anys i més i d’aquests, el 12,5% viuen sols, la qual cosa com ja s’ha comentat és un factor de risc. Pel que fa a la solitud:</a:t>
            </a:r>
          </a:p>
          <a:p>
            <a:pPr>
              <a:lnSpc>
                <a:spcPct val="150000"/>
              </a:lnSpc>
            </a:pPr>
            <a:endParaRPr lang="ca-ES" sz="1800" dirty="0"/>
          </a:p>
        </p:txBody>
      </p:sp>
      <p:pic>
        <p:nvPicPr>
          <p:cNvPr id="10" name="Contenidor de contingut 9">
            <a:extLst>
              <a:ext uri="{FF2B5EF4-FFF2-40B4-BE49-F238E27FC236}">
                <a16:creationId xmlns:a16="http://schemas.microsoft.com/office/drawing/2014/main" id="{BC6DFADF-85EC-F364-F6E4-5B7B1E06A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3817" y="2550128"/>
            <a:ext cx="5651482" cy="3859102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E6AEFE32-AA48-86FE-0524-026AEAB5F18C}"/>
              </a:ext>
            </a:extLst>
          </p:cNvPr>
          <p:cNvSpPr txBox="1"/>
          <p:nvPr/>
        </p:nvSpPr>
        <p:spPr>
          <a:xfrm>
            <a:off x="1095397" y="6270765"/>
            <a:ext cx="419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Font: Enquesta de Salut de Barcelona 2021</a:t>
            </a:r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33AF7B79-D62F-B01F-B5A7-72BB3BF2B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740" y="5374639"/>
            <a:ext cx="118272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br>
              <a:rPr lang="ca-ES" sz="2200" dirty="0">
                <a:latin typeface="taz"/>
              </a:rPr>
            </a:br>
            <a:endParaRPr lang="ca-ES" sz="3500" b="1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31A332C-82B1-5788-9396-469C506BE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371" y="5582551"/>
            <a:ext cx="1182727" cy="1188823"/>
          </a:xfrm>
          <a:prstGeom prst="rect">
            <a:avLst/>
          </a:prstGeom>
        </p:spPr>
      </p:pic>
      <p:sp>
        <p:nvSpPr>
          <p:cNvPr id="3" name="QuadreDeText 2">
            <a:extLst>
              <a:ext uri="{FF2B5EF4-FFF2-40B4-BE49-F238E27FC236}">
                <a16:creationId xmlns:a16="http://schemas.microsoft.com/office/drawing/2014/main" id="{98019E60-067B-6E38-4070-434358AB51F1}"/>
              </a:ext>
            </a:extLst>
          </p:cNvPr>
          <p:cNvSpPr txBox="1"/>
          <p:nvPr/>
        </p:nvSpPr>
        <p:spPr>
          <a:xfrm>
            <a:off x="1112021" y="496916"/>
            <a:ext cx="693010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Relació Art i Salut: en quin punt estem?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50FF9EC-2610-1BE8-1DEA-265CF29B6A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9345" y="1883175"/>
            <a:ext cx="641863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36E8B4"/>
              </a:buClr>
              <a:buSzPct val="75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6E8B4"/>
              </a:buClr>
              <a:buSzPct val="75000"/>
              <a:buFontTx/>
              <a:buBlip>
                <a:blip r:embed="rId4"/>
              </a:buBlip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L’art i</a:t>
            </a:r>
            <a:r>
              <a:rPr kumimoji="0" lang="ca-E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cultura en totes les seves formes són efectives en la salut i el benestar de les persones:</a:t>
            </a:r>
          </a:p>
          <a:p>
            <a:pPr lvl="1" indent="-228600">
              <a:lnSpc>
                <a:spcPct val="150000"/>
              </a:lnSpc>
              <a:spcBef>
                <a:spcPts val="1000"/>
              </a:spcBef>
              <a:buClr>
                <a:srgbClr val="36E8B4"/>
              </a:buClr>
              <a:buSzPct val="75000"/>
              <a:buFontTx/>
              <a:buBlip>
                <a:blip r:embed="rId4"/>
              </a:buBlip>
            </a:pPr>
            <a:r>
              <a:rPr lang="ca-ES" sz="1800" baseline="0" dirty="0">
                <a:solidFill>
                  <a:prstClr val="black"/>
                </a:solidFill>
              </a:rPr>
              <a:t>Promoció</a:t>
            </a:r>
            <a:r>
              <a:rPr lang="ca-ES" sz="1800" dirty="0">
                <a:solidFill>
                  <a:prstClr val="black"/>
                </a:solidFill>
              </a:rPr>
              <a:t> i prevenció (determinants socials, desenvolupament infància, promoció dels comportaments saludables, prevenció de malalties, suport a les cures)</a:t>
            </a:r>
          </a:p>
          <a:p>
            <a:pPr lvl="1" indent="-228600">
              <a:lnSpc>
                <a:spcPct val="150000"/>
              </a:lnSpc>
              <a:spcBef>
                <a:spcPts val="1000"/>
              </a:spcBef>
              <a:buClr>
                <a:srgbClr val="36E8B4"/>
              </a:buClr>
              <a:buSzPct val="75000"/>
              <a:buFontTx/>
              <a:buBlip>
                <a:blip r:embed="rId4"/>
              </a:buBlip>
            </a:pPr>
            <a:r>
              <a:rPr lang="ca-ES" sz="1800" dirty="0">
                <a:solidFill>
                  <a:prstClr val="black"/>
                </a:solidFill>
              </a:rPr>
              <a:t>Gestió i tractament (malalties mentals, malalties agudes, desordres neurològics, malalties cròniques i suport al final de la vida.</a:t>
            </a:r>
          </a:p>
          <a:p>
            <a:pPr lvl="1" indent="-228600">
              <a:lnSpc>
                <a:spcPct val="150000"/>
              </a:lnSpc>
              <a:spcBef>
                <a:spcPts val="1000"/>
              </a:spcBef>
              <a:buClr>
                <a:srgbClr val="36E8B4"/>
              </a:buClr>
              <a:buSzPct val="75000"/>
              <a:buFontTx/>
              <a:buBlip>
                <a:blip r:embed="rId4"/>
              </a:buBlip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9B14596E-FD24-BF83-75AE-EAD761433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323" y="1825123"/>
            <a:ext cx="3134147" cy="44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3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br>
              <a:rPr lang="ca-ES" sz="2200" dirty="0">
                <a:solidFill>
                  <a:srgbClr val="FFFFFF"/>
                </a:solidFill>
                <a:latin typeface="taz"/>
              </a:rPr>
            </a:br>
            <a:br>
              <a:rPr lang="ca-ES" sz="2200" dirty="0">
                <a:solidFill>
                  <a:srgbClr val="FFFFFF"/>
                </a:solidFill>
                <a:latin typeface="taz"/>
              </a:rPr>
            </a:br>
            <a:r>
              <a:rPr lang="ca-ES" sz="3600" dirty="0">
                <a:solidFill>
                  <a:srgbClr val="FFFFFF"/>
                </a:solidFill>
                <a:latin typeface="Taz"/>
              </a:rPr>
              <a:t>Objectius </a:t>
            </a:r>
            <a:r>
              <a:rPr lang="ca-ES" sz="3600" dirty="0" err="1">
                <a:solidFill>
                  <a:srgbClr val="FFFFFF"/>
                </a:solidFill>
                <a:latin typeface="Taz"/>
              </a:rPr>
              <a:t>d’ArtGran</a:t>
            </a:r>
            <a:r>
              <a:rPr lang="ca-ES" sz="3600" dirty="0">
                <a:solidFill>
                  <a:srgbClr val="FFFFFF"/>
                </a:solidFill>
                <a:latin typeface="Taz"/>
              </a:rPr>
              <a:t>   </a:t>
            </a:r>
          </a:p>
          <a:p>
            <a:endParaRPr lang="ca-ES" sz="2200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
              </a:t>
            </a:r>
          </a:p>
        </p:txBody>
      </p:sp>
      <p:graphicFrame>
        <p:nvGraphicFramePr>
          <p:cNvPr id="112" name="Contenidor de contingut 2">
            <a:extLst>
              <a:ext uri="{FF2B5EF4-FFF2-40B4-BE49-F238E27FC236}">
                <a16:creationId xmlns:a16="http://schemas.microsoft.com/office/drawing/2014/main" id="{69AADBDB-EEC8-1843-E027-6B4384AE98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058506"/>
              </p:ext>
            </p:extLst>
          </p:nvPr>
        </p:nvGraphicFramePr>
        <p:xfrm>
          <a:off x="1371599" y="2318197"/>
          <a:ext cx="9724031" cy="368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839AAC3C-5BF9-168A-0E22-EA1B9101E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6095" y="5800444"/>
            <a:ext cx="118272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1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Autofit/>
          </a:bodyPr>
          <a:lstStyle/>
          <a:p>
            <a:br>
              <a:rPr lang="ca-ES" sz="3600" dirty="0">
                <a:solidFill>
                  <a:srgbClr val="FFFFFF"/>
                </a:solidFill>
                <a:latin typeface="taz"/>
              </a:rPr>
            </a:br>
            <a:br>
              <a:rPr lang="ca-ES" sz="3600" dirty="0">
                <a:solidFill>
                  <a:srgbClr val="FFFFFF"/>
                </a:solidFill>
                <a:latin typeface="taz"/>
              </a:rPr>
            </a:br>
            <a:r>
              <a:rPr lang="ca-ES" sz="3600" dirty="0">
                <a:solidFill>
                  <a:srgbClr val="FFFFFF"/>
                </a:solidFill>
                <a:latin typeface="Taz"/>
              </a:rPr>
              <a:t>Disseny i població d’estudi   </a:t>
            </a:r>
          </a:p>
          <a:p>
            <a:endParaRPr lang="ca-ES" sz="3600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7" name="Contenidor de contingut 2">
            <a:extLst>
              <a:ext uri="{FF2B5EF4-FFF2-40B4-BE49-F238E27FC236}">
                <a16:creationId xmlns:a16="http://schemas.microsoft.com/office/drawing/2014/main" id="{C9E6C8BB-E597-6427-9A22-4BAC211E70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714726"/>
              </p:ext>
            </p:extLst>
          </p:nvPr>
        </p:nvGraphicFramePr>
        <p:xfrm>
          <a:off x="632085" y="1723473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tge 3">
            <a:extLst>
              <a:ext uri="{FF2B5EF4-FFF2-40B4-BE49-F238E27FC236}">
                <a16:creationId xmlns:a16="http://schemas.microsoft.com/office/drawing/2014/main" id="{1B7A7AD5-80CB-3CF9-732C-B3B7E9CAE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215" y="5631733"/>
            <a:ext cx="118272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3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24CA0768-8391-9792-8B3B-9DACF297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br>
              <a:rPr lang="ca-ES" sz="2200" dirty="0">
                <a:latin typeface="taz"/>
              </a:rPr>
            </a:br>
            <a:r>
              <a:rPr lang="ca-ES" sz="3500" dirty="0">
                <a:solidFill>
                  <a:srgbClr val="FFFFFF"/>
                </a:solidFill>
                <a:latin typeface="taz"/>
              </a:rPr>
              <a:t>Prova pilot </a:t>
            </a:r>
            <a:endParaRPr lang="ca-ES" sz="3500" b="1" dirty="0">
              <a:solidFill>
                <a:srgbClr val="FFFFFF"/>
              </a:solidFill>
              <a:latin typeface="taz"/>
            </a:endParaRPr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0A17CDA-962B-D31E-35A4-4EAD998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graphicFrame>
        <p:nvGraphicFramePr>
          <p:cNvPr id="35" name="Contenidor de contingut 2">
            <a:extLst>
              <a:ext uri="{FF2B5EF4-FFF2-40B4-BE49-F238E27FC236}">
                <a16:creationId xmlns:a16="http://schemas.microsoft.com/office/drawing/2014/main" id="{EBD740E6-39FE-CEFA-CE32-9CAB96964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020767"/>
              </p:ext>
            </p:extLst>
          </p:nvPr>
        </p:nvGraphicFramePr>
        <p:xfrm>
          <a:off x="495033" y="1964948"/>
          <a:ext cx="11501740" cy="410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6D54A5B-013A-0E80-D79E-F2D7D5CC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31A332C-82B1-5788-9396-469C506BE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186" y="5240954"/>
            <a:ext cx="118272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Estratègies de reclutament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78426" y="1484671"/>
            <a:ext cx="698090" cy="619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3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2890" y="1710813"/>
            <a:ext cx="3218914" cy="369332"/>
          </a:xfrm>
          <a:prstGeom prst="rect">
            <a:avLst/>
          </a:prstGeom>
          <a:noFill/>
          <a:ln w="28575">
            <a:solidFill>
              <a:srgbClr val="018EA5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EQUIPS ATENCIÓ PRIMÀRIA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093884" y="1704100"/>
            <a:ext cx="1992437" cy="369332"/>
          </a:xfrm>
          <a:prstGeom prst="rect">
            <a:avLst/>
          </a:prstGeom>
          <a:noFill/>
          <a:ln w="28575">
            <a:solidFill>
              <a:srgbClr val="018EA5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SERVEIS SOCIALS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28302" y="1762138"/>
            <a:ext cx="2469138" cy="369332"/>
          </a:xfrm>
          <a:prstGeom prst="rect">
            <a:avLst/>
          </a:prstGeom>
          <a:noFill/>
          <a:ln w="28575">
            <a:solidFill>
              <a:srgbClr val="018EA5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XARXA COMUNITARIA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1533832" y="2566219"/>
            <a:ext cx="147484" cy="31463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3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Flecha abajo 8"/>
          <p:cNvSpPr/>
          <p:nvPr/>
        </p:nvSpPr>
        <p:spPr>
          <a:xfrm>
            <a:off x="1553496" y="2357144"/>
            <a:ext cx="314633" cy="580447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3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0" name="Flecha abajo 9"/>
          <p:cNvSpPr/>
          <p:nvPr/>
        </p:nvSpPr>
        <p:spPr>
          <a:xfrm>
            <a:off x="1376516" y="2566219"/>
            <a:ext cx="304800" cy="31463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3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1" name="Flecha abajo 10"/>
          <p:cNvSpPr/>
          <p:nvPr/>
        </p:nvSpPr>
        <p:spPr>
          <a:xfrm>
            <a:off x="1838632" y="2401771"/>
            <a:ext cx="471948" cy="314633"/>
          </a:xfrm>
          <a:prstGeom prst="downArrow">
            <a:avLst/>
          </a:prstGeom>
          <a:solidFill>
            <a:srgbClr val="018EA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3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87" y="2364691"/>
            <a:ext cx="469433" cy="3170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155" y="2401771"/>
            <a:ext cx="469433" cy="31701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36829" y="2897747"/>
            <a:ext cx="9844683" cy="646331"/>
          </a:xfrm>
          <a:prstGeom prst="rect">
            <a:avLst/>
          </a:prstGeom>
          <a:noFill/>
          <a:ln w="28575">
            <a:solidFill>
              <a:srgbClr val="018EA5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Cada UBA, </a:t>
            </a:r>
            <a:r>
              <a:rPr lang="es-ES" dirty="0" err="1"/>
              <a:t>Treballador</a:t>
            </a:r>
            <a:r>
              <a:rPr lang="es-ES" dirty="0"/>
              <a:t> Social i </a:t>
            </a:r>
            <a:r>
              <a:rPr lang="es-ES" dirty="0" err="1"/>
              <a:t>agents</a:t>
            </a:r>
            <a:r>
              <a:rPr lang="es-ES" dirty="0"/>
              <a:t> </a:t>
            </a:r>
            <a:r>
              <a:rPr lang="es-ES" dirty="0" err="1"/>
              <a:t>socials</a:t>
            </a:r>
            <a:r>
              <a:rPr lang="es-ES" dirty="0"/>
              <a:t> van </a:t>
            </a:r>
            <a:r>
              <a:rPr lang="es-ES" dirty="0" err="1"/>
              <a:t>identificant</a:t>
            </a:r>
            <a:r>
              <a:rPr lang="es-ES" dirty="0"/>
              <a:t> i </a:t>
            </a:r>
            <a:r>
              <a:rPr lang="es-ES" dirty="0" err="1"/>
              <a:t>passant</a:t>
            </a:r>
            <a:r>
              <a:rPr lang="es-ES" dirty="0"/>
              <a:t> la información a un </a:t>
            </a:r>
            <a:r>
              <a:rPr lang="es-ES" dirty="0" err="1"/>
              <a:t>referent</a:t>
            </a:r>
            <a:r>
              <a:rPr lang="es-ES" dirty="0"/>
              <a:t> que </a:t>
            </a:r>
            <a:r>
              <a:rPr lang="es-ES" dirty="0" err="1"/>
              <a:t>setmanament</a:t>
            </a:r>
            <a:r>
              <a:rPr lang="es-ES" dirty="0"/>
              <a:t> </a:t>
            </a:r>
            <a:r>
              <a:rPr lang="es-ES" dirty="0" err="1"/>
              <a:t>passarà</a:t>
            </a:r>
            <a:r>
              <a:rPr lang="es-ES" dirty="0"/>
              <a:t> la información a </a:t>
            </a:r>
            <a:r>
              <a:rPr lang="es-ES" dirty="0" err="1"/>
              <a:t>l’ASPB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69956" y="3656438"/>
            <a:ext cx="9844683" cy="1538883"/>
          </a:xfrm>
          <a:prstGeom prst="rect">
            <a:avLst/>
          </a:prstGeom>
          <a:noFill/>
          <a:ln w="28575">
            <a:solidFill>
              <a:srgbClr val="018EA5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L’ASPB contacta les persones i les convoca a una reunió </a:t>
            </a:r>
            <a:r>
              <a:rPr lang="es-ES" dirty="0" err="1"/>
              <a:t>on</a:t>
            </a:r>
            <a:r>
              <a:rPr lang="es-ES" dirty="0"/>
              <a:t>: INFORMAR, CONSENTIMENT INFORMAT,</a:t>
            </a:r>
          </a:p>
          <a:p>
            <a:r>
              <a:rPr lang="es-ES" dirty="0"/>
              <a:t>ENQUESTA PRE, DISTRIBUCIÓ BOSSA CORPORATIVA (final de </a:t>
            </a:r>
            <a:r>
              <a:rPr lang="es-ES" dirty="0" err="1"/>
              <a:t>març</a:t>
            </a:r>
            <a:r>
              <a:rPr lang="es-ES" dirty="0"/>
              <a:t> del 2022)</a:t>
            </a:r>
          </a:p>
          <a:p>
            <a:r>
              <a:rPr lang="es-ES" sz="2000" b="1" dirty="0" err="1">
                <a:solidFill>
                  <a:srgbClr val="018EA5"/>
                </a:solidFill>
              </a:rPr>
              <a:t>Aquesta</a:t>
            </a:r>
            <a:r>
              <a:rPr lang="es-ES" sz="2000" b="1" dirty="0">
                <a:solidFill>
                  <a:srgbClr val="018EA5"/>
                </a:solidFill>
              </a:rPr>
              <a:t> </a:t>
            </a:r>
            <a:r>
              <a:rPr lang="es-ES" sz="2000" b="1" dirty="0" err="1">
                <a:solidFill>
                  <a:srgbClr val="018EA5"/>
                </a:solidFill>
              </a:rPr>
              <a:t>és</a:t>
            </a:r>
            <a:r>
              <a:rPr lang="es-ES" sz="2000" b="1" dirty="0">
                <a:solidFill>
                  <a:srgbClr val="018EA5"/>
                </a:solidFill>
              </a:rPr>
              <a:t> la </a:t>
            </a:r>
            <a:r>
              <a:rPr lang="es-ES" sz="2000" b="1" dirty="0" err="1">
                <a:solidFill>
                  <a:srgbClr val="018EA5"/>
                </a:solidFill>
              </a:rPr>
              <a:t>SESSIó</a:t>
            </a:r>
            <a:r>
              <a:rPr lang="es-ES" sz="2000" b="1" dirty="0">
                <a:solidFill>
                  <a:srgbClr val="018EA5"/>
                </a:solidFill>
              </a:rPr>
              <a:t> 0: </a:t>
            </a:r>
            <a:r>
              <a:rPr lang="es-ES" sz="2000" b="1" dirty="0" err="1">
                <a:solidFill>
                  <a:srgbClr val="018EA5"/>
                </a:solidFill>
              </a:rPr>
              <a:t>Presentació</a:t>
            </a:r>
            <a:r>
              <a:rPr lang="es-ES" sz="2000" b="1" dirty="0">
                <a:solidFill>
                  <a:srgbClr val="018EA5"/>
                </a:solidFill>
              </a:rPr>
              <a:t>: </a:t>
            </a:r>
            <a:r>
              <a:rPr lang="es-ES" sz="2000" b="1" dirty="0" err="1">
                <a:solidFill>
                  <a:srgbClr val="018EA5"/>
                </a:solidFill>
              </a:rPr>
              <a:t>on</a:t>
            </a:r>
            <a:r>
              <a:rPr lang="es-ES" sz="2000" b="1" dirty="0">
                <a:solidFill>
                  <a:srgbClr val="018EA5"/>
                </a:solidFill>
              </a:rPr>
              <a:t> </a:t>
            </a:r>
            <a:r>
              <a:rPr lang="es-ES" sz="2000" b="1" dirty="0" err="1">
                <a:solidFill>
                  <a:srgbClr val="018EA5"/>
                </a:solidFill>
              </a:rPr>
              <a:t>anirem</a:t>
            </a:r>
            <a:r>
              <a:rPr lang="es-ES" sz="2000" b="1" dirty="0">
                <a:solidFill>
                  <a:srgbClr val="018EA5"/>
                </a:solidFill>
              </a:rPr>
              <a:t>? </a:t>
            </a:r>
            <a:r>
              <a:rPr lang="es-ES" sz="2000" b="1" dirty="0" err="1">
                <a:solidFill>
                  <a:srgbClr val="018EA5"/>
                </a:solidFill>
              </a:rPr>
              <a:t>Com</a:t>
            </a:r>
            <a:r>
              <a:rPr lang="es-ES" sz="2000" b="1" dirty="0">
                <a:solidFill>
                  <a:srgbClr val="018EA5"/>
                </a:solidFill>
              </a:rPr>
              <a:t> hi </a:t>
            </a:r>
            <a:r>
              <a:rPr lang="es-ES" sz="2000" b="1" dirty="0" err="1">
                <a:solidFill>
                  <a:srgbClr val="018EA5"/>
                </a:solidFill>
              </a:rPr>
              <a:t>anirem</a:t>
            </a:r>
            <a:r>
              <a:rPr lang="es-ES" sz="2000" b="1" dirty="0">
                <a:solidFill>
                  <a:srgbClr val="018EA5"/>
                </a:solidFill>
              </a:rPr>
              <a:t>? </a:t>
            </a:r>
            <a:r>
              <a:rPr lang="es-ES" sz="2000" b="1" dirty="0" err="1">
                <a:solidFill>
                  <a:srgbClr val="018EA5"/>
                </a:solidFill>
              </a:rPr>
              <a:t>Com</a:t>
            </a:r>
            <a:r>
              <a:rPr lang="es-ES" sz="2000" b="1" dirty="0">
                <a:solidFill>
                  <a:srgbClr val="018EA5"/>
                </a:solidFill>
              </a:rPr>
              <a:t> </a:t>
            </a:r>
            <a:r>
              <a:rPr lang="es-ES" sz="2000" b="1" dirty="0" err="1">
                <a:solidFill>
                  <a:srgbClr val="018EA5"/>
                </a:solidFill>
              </a:rPr>
              <a:t>ens</a:t>
            </a:r>
            <a:r>
              <a:rPr lang="es-ES" sz="2000" b="1" dirty="0">
                <a:solidFill>
                  <a:srgbClr val="018EA5"/>
                </a:solidFill>
              </a:rPr>
              <a:t> </a:t>
            </a:r>
            <a:r>
              <a:rPr lang="es-ES" sz="2000" b="1" dirty="0" err="1">
                <a:solidFill>
                  <a:srgbClr val="018EA5"/>
                </a:solidFill>
              </a:rPr>
              <a:t>organitzarem</a:t>
            </a:r>
            <a:r>
              <a:rPr lang="es-ES" sz="2000" b="1" dirty="0">
                <a:solidFill>
                  <a:srgbClr val="018EA5"/>
                </a:solidFill>
              </a:rPr>
              <a:t>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56" y="5479466"/>
            <a:ext cx="1182727" cy="1188823"/>
          </a:xfrm>
          <a:prstGeom prst="rect">
            <a:avLst/>
          </a:prstGeom>
        </p:spPr>
      </p:pic>
      <p:sp>
        <p:nvSpPr>
          <p:cNvPr id="18" name="QuadreDeText 17">
            <a:extLst>
              <a:ext uri="{FF2B5EF4-FFF2-40B4-BE49-F238E27FC236}">
                <a16:creationId xmlns:a16="http://schemas.microsoft.com/office/drawing/2014/main" id="{0360AEAC-AE6D-8D89-8DB0-D1F3F509832E}"/>
              </a:ext>
            </a:extLst>
          </p:cNvPr>
          <p:cNvSpPr txBox="1"/>
          <p:nvPr/>
        </p:nvSpPr>
        <p:spPr>
          <a:xfrm>
            <a:off x="838200" y="5323515"/>
            <a:ext cx="9406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Cada grup té una referent </a:t>
            </a:r>
            <a:r>
              <a:rPr lang="ca-ES" dirty="0">
                <a:solidFill>
                  <a:srgbClr val="0070C0"/>
                </a:solidFill>
              </a:rPr>
              <a:t>(mediadora social) </a:t>
            </a:r>
            <a:r>
              <a:rPr lang="ca-ES" dirty="0"/>
              <a:t>que cada setmana els truca, els va a buscar al barri ,</a:t>
            </a:r>
          </a:p>
          <a:p>
            <a:r>
              <a:rPr lang="ca-ES" dirty="0"/>
              <a:t>els acompanya, està amb ells i recull els diferents indicadors necessaris per a l’avaluació de procés </a:t>
            </a:r>
          </a:p>
        </p:txBody>
      </p:sp>
    </p:spTree>
    <p:extLst>
      <p:ext uri="{BB962C8B-B14F-4D97-AF65-F5344CB8AC3E}">
        <p14:creationId xmlns:p14="http://schemas.microsoft.com/office/powerpoint/2010/main" val="3149553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2508</Words>
  <Application>Microsoft Office PowerPoint</Application>
  <PresentationFormat>Pantalla panoràmica</PresentationFormat>
  <Paragraphs>186</Paragraphs>
  <Slides>26</Slides>
  <Notes>12</Notes>
  <HiddenSlides>2</HiddenSlides>
  <MMClips>0</MMClips>
  <ScaleCrop>false</ScaleCrop>
  <HeadingPairs>
    <vt:vector size="6" baseType="variant">
      <vt:variant>
        <vt:lpstr>Tipus de lletra utilitzats</vt:lpstr>
      </vt:variant>
      <vt:variant>
        <vt:i4>8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26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Corbel</vt:lpstr>
      <vt:lpstr>Open Sans</vt:lpstr>
      <vt:lpstr>taz</vt:lpstr>
      <vt:lpstr>taz</vt:lpstr>
      <vt:lpstr>Tema de l'Office</vt:lpstr>
      <vt:lpstr>ArtGran: una intervención per a disminuir la solitud de les persones grans </vt:lpstr>
      <vt:lpstr> Antecedents: per què ArtGran?  </vt:lpstr>
      <vt:lpstr>  Marc conceptual1</vt:lpstr>
      <vt:lpstr>  Antecedents: per què ArtGran?</vt:lpstr>
      <vt:lpstr> </vt:lpstr>
      <vt:lpstr>  Objectius d’ArtGran    </vt:lpstr>
      <vt:lpstr>  Disseny i població d’estudi    </vt:lpstr>
      <vt:lpstr> Prova pilot </vt:lpstr>
      <vt:lpstr>Estratègies de reclutament</vt:lpstr>
      <vt:lpstr>Presentació del PowerPoint</vt:lpstr>
      <vt:lpstr>Marc conceptual</vt:lpstr>
      <vt:lpstr>  Metodologia quantitativa    </vt:lpstr>
      <vt:lpstr>  Metodologia quantitativa    </vt:lpstr>
      <vt:lpstr>  Metodologia qualitativa    </vt:lpstr>
      <vt:lpstr>Resultats </vt:lpstr>
      <vt:lpstr>Presentació del PowerPoint</vt:lpstr>
      <vt:lpstr>  Resultats: salut social    </vt:lpstr>
      <vt:lpstr>Presentació del PowerPoint</vt:lpstr>
      <vt:lpstr>  Resultats: salut física    </vt:lpstr>
      <vt:lpstr>Presentació del PowerPoint</vt:lpstr>
      <vt:lpstr>  Resultats: besestar emocional    </vt:lpstr>
      <vt:lpstr>Presentació del PowerPoint</vt:lpstr>
      <vt:lpstr>  Conclusions    </vt:lpstr>
      <vt:lpstr>  Conclusions  </vt:lpstr>
      <vt:lpstr>Més info a l’Observatori de Salut i Impactes de Polítiques (OBSIP):</vt:lpstr>
      <vt:lpstr>Presentació del PowerPoint</vt:lpstr>
    </vt:vector>
  </TitlesOfParts>
  <Company>Ajuntament de Vic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VIII JORNADA DE SALUT COMUNITÀRIA:     Avaluació en acció!</dc:title>
  <dc:creator>Gloria Cunill</dc:creator>
  <cp:lastModifiedBy>Roser del Val Plana</cp:lastModifiedBy>
  <cp:revision>38</cp:revision>
  <dcterms:created xsi:type="dcterms:W3CDTF">2024-11-07T08:14:01Z</dcterms:created>
  <dcterms:modified xsi:type="dcterms:W3CDTF">2025-01-16T12:32:48Z</dcterms:modified>
</cp:coreProperties>
</file>